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34" r:id="rId2"/>
    <p:sldId id="257" r:id="rId3"/>
    <p:sldId id="264" r:id="rId4"/>
    <p:sldId id="266" r:id="rId5"/>
    <p:sldId id="265" r:id="rId6"/>
    <p:sldId id="267" r:id="rId7"/>
    <p:sldId id="357" r:id="rId8"/>
    <p:sldId id="350" r:id="rId9"/>
    <p:sldId id="351" r:id="rId10"/>
    <p:sldId id="352" r:id="rId11"/>
    <p:sldId id="353" r:id="rId12"/>
    <p:sldId id="354" r:id="rId13"/>
    <p:sldId id="355" r:id="rId14"/>
    <p:sldId id="356" r:id="rId15"/>
    <p:sldId id="359" r:id="rId16"/>
    <p:sldId id="269" r:id="rId17"/>
    <p:sldId id="358" r:id="rId18"/>
    <p:sldId id="343" r:id="rId19"/>
    <p:sldId id="344" r:id="rId20"/>
    <p:sldId id="345" r:id="rId21"/>
    <p:sldId id="349" r:id="rId22"/>
    <p:sldId id="346" r:id="rId23"/>
    <p:sldId id="280" r:id="rId24"/>
    <p:sldId id="347" r:id="rId25"/>
    <p:sldId id="348" r:id="rId26"/>
    <p:sldId id="284" r:id="rId27"/>
    <p:sldId id="287" r:id="rId28"/>
    <p:sldId id="360" r:id="rId29"/>
    <p:sldId id="289" r:id="rId30"/>
    <p:sldId id="295" r:id="rId31"/>
    <p:sldId id="282" r:id="rId32"/>
    <p:sldId id="258" r:id="rId33"/>
    <p:sldId id="259" r:id="rId34"/>
    <p:sldId id="335" r:id="rId35"/>
    <p:sldId id="336" r:id="rId36"/>
    <p:sldId id="262" r:id="rId37"/>
    <p:sldId id="337" r:id="rId38"/>
    <p:sldId id="261" r:id="rId39"/>
    <p:sldId id="338" r:id="rId40"/>
    <p:sldId id="339" r:id="rId41"/>
    <p:sldId id="340" r:id="rId42"/>
    <p:sldId id="342" r:id="rId43"/>
    <p:sldId id="270" r:id="rId44"/>
    <p:sldId id="260" r:id="rId45"/>
    <p:sldId id="271" r:id="rId46"/>
    <p:sldId id="26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0"/>
    <p:restoredTop sz="94607"/>
  </p:normalViewPr>
  <p:slideViewPr>
    <p:cSldViewPr>
      <p:cViewPr varScale="1">
        <p:scale>
          <a:sx n="87" d="100"/>
          <a:sy n="87" d="100"/>
        </p:scale>
        <p:origin x="1974"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485706-CE58-434D-9889-CFF9C73EF884}" type="datetimeFigureOut">
              <a:rPr lang="en-US" smtClean="0"/>
              <a:t>10/19/2021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5FF8C-1ABD-684E-A950-E2CADFE697F5}" type="slidenum">
              <a:rPr lang="en-US" smtClean="0"/>
              <a:t>‹N›</a:t>
            </a:fld>
            <a:endParaRPr lang="en-US"/>
          </a:p>
        </p:txBody>
      </p:sp>
    </p:spTree>
    <p:extLst>
      <p:ext uri="{BB962C8B-B14F-4D97-AF65-F5344CB8AC3E}">
        <p14:creationId xmlns:p14="http://schemas.microsoft.com/office/powerpoint/2010/main" val="371487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06CC8E35-1D8B-483E-8D89-F2ECCEE5545F}" type="slidenum">
              <a:rPr lang="pt-BR" smtClean="0"/>
              <a:t>18</a:t>
            </a:fld>
            <a:endParaRPr lang="pt-BR"/>
          </a:p>
        </p:txBody>
      </p:sp>
    </p:spTree>
    <p:extLst>
      <p:ext uri="{BB962C8B-B14F-4D97-AF65-F5344CB8AC3E}">
        <p14:creationId xmlns:p14="http://schemas.microsoft.com/office/powerpoint/2010/main" val="1848178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magna-charta.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
        <p:nvSpPr>
          <p:cNvPr id="9" name="Rectangle 8"/>
          <p:cNvSpPr/>
          <p:nvPr userDrawn="1"/>
        </p:nvSpPr>
        <p:spPr>
          <a:xfrm>
            <a:off x="107504" y="0"/>
            <a:ext cx="4680520" cy="1844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Observatory Magna Charta Universitatum">
            <a:hlinkClick r:id="rId2"/>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1520" y="188640"/>
            <a:ext cx="8784976" cy="1080120"/>
          </a:xfrm>
          <a:prstGeom prst="rect">
            <a:avLst/>
          </a:prstGeom>
          <a:noFill/>
          <a:ln>
            <a:noFill/>
          </a:ln>
        </p:spPr>
      </p:pic>
    </p:spTree>
    <p:extLst>
      <p:ext uri="{BB962C8B-B14F-4D97-AF65-F5344CB8AC3E}">
        <p14:creationId xmlns:p14="http://schemas.microsoft.com/office/powerpoint/2010/main" val="2810509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1228175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2709046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10/19/2021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9141978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63888" y="274638"/>
            <a:ext cx="5122912" cy="1143000"/>
          </a:xfrm>
          <a:prstGeom prst="rect">
            <a:avLst/>
          </a:prstGeom>
        </p:spPr>
        <p:txBody>
          <a:bodyPr>
            <a:normAutofit/>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pic>
        <p:nvPicPr>
          <p:cNvPr id="7" name="Immagin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074" y="0"/>
            <a:ext cx="3504954" cy="1717101"/>
          </a:xfrm>
          <a:prstGeom prst="rect">
            <a:avLst/>
          </a:prstGeom>
        </p:spPr>
      </p:pic>
    </p:spTree>
    <p:extLst>
      <p:ext uri="{BB962C8B-B14F-4D97-AF65-F5344CB8AC3E}">
        <p14:creationId xmlns:p14="http://schemas.microsoft.com/office/powerpoint/2010/main" val="4043873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74929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926989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638998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23089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1294535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341530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77E42B0-A105-4C90-AD94-AD8E675B28F1}" type="datetimeFigureOut">
              <a:rPr lang="en-GB" smtClean="0"/>
              <a:t>19/10/2021</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0DA4B9E-EC31-49C5-8A87-AB0FABA98DC0}" type="slidenum">
              <a:rPr lang="en-GB" smtClean="0"/>
              <a:t>‹N›</a:t>
            </a:fld>
            <a:endParaRPr lang="en-GB"/>
          </a:p>
        </p:txBody>
      </p:sp>
    </p:spTree>
    <p:extLst>
      <p:ext uri="{BB962C8B-B14F-4D97-AF65-F5344CB8AC3E}">
        <p14:creationId xmlns:p14="http://schemas.microsoft.com/office/powerpoint/2010/main" val="289480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74" y="0"/>
            <a:ext cx="3504954" cy="1717101"/>
          </a:xfrm>
          <a:prstGeom prst="rect">
            <a:avLst/>
          </a:prstGeom>
        </p:spPr>
      </p:pic>
    </p:spTree>
    <p:extLst>
      <p:ext uri="{BB962C8B-B14F-4D97-AF65-F5344CB8AC3E}">
        <p14:creationId xmlns:p14="http://schemas.microsoft.com/office/powerpoint/2010/main" val="3924347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Word_Document.docx"/><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hyperlink" Target="http://www.magna-charta.org/magna-charta-universitatum/sign-the-magna-chart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agnacharta@unibo.it" TargetMode="External"/><Relationship Id="rId2" Type="http://schemas.openxmlformats.org/officeDocument/2006/relationships/hyperlink" Target="http://www.magna-chart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BB3541-2111-42BD-A28D-8D0600D3B03D}" type="slidenum">
              <a:rPr lang="en-GB" smtClean="0"/>
              <a:pPr/>
              <a:t>1</a:t>
            </a:fld>
            <a:endParaRPr lang="en-GB" dirty="0"/>
          </a:p>
        </p:txBody>
      </p:sp>
      <p:sp>
        <p:nvSpPr>
          <p:cNvPr id="7" name="Rectangle 6"/>
          <p:cNvSpPr/>
          <p:nvPr/>
        </p:nvSpPr>
        <p:spPr>
          <a:xfrm>
            <a:off x="683568" y="5229200"/>
            <a:ext cx="4572000" cy="830997"/>
          </a:xfrm>
          <a:prstGeom prst="rect">
            <a:avLst/>
          </a:prstGeom>
        </p:spPr>
        <p:txBody>
          <a:bodyPr>
            <a:spAutoFit/>
          </a:bodyPr>
          <a:lstStyle/>
          <a:p>
            <a:r>
              <a:rPr lang="en-GB" sz="2400" dirty="0">
                <a:latin typeface="Tahoma" pitchFamily="34" charset="0"/>
                <a:ea typeface="Tahoma" pitchFamily="34" charset="0"/>
                <a:cs typeface="Tahoma" pitchFamily="34" charset="0"/>
              </a:rPr>
              <a:t> </a:t>
            </a:r>
            <a:br>
              <a:rPr lang="en-GB" sz="2400" dirty="0">
                <a:latin typeface="Tahoma" pitchFamily="34" charset="0"/>
                <a:ea typeface="Tahoma" pitchFamily="34" charset="0"/>
                <a:cs typeface="Tahoma" pitchFamily="34" charset="0"/>
              </a:rPr>
            </a:br>
            <a:endParaRPr lang="en-GB" sz="2400" dirty="0"/>
          </a:p>
        </p:txBody>
      </p:sp>
      <p:pic>
        <p:nvPicPr>
          <p:cNvPr id="18" name="Immagine 17">
            <a:extLst>
              <a:ext uri="{FF2B5EF4-FFF2-40B4-BE49-F238E27FC236}">
                <a16:creationId xmlns:a16="http://schemas.microsoft.com/office/drawing/2014/main" id="{7D85FA10-0A6F-4917-B0A3-9E7602F7CB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2120" y="-603448"/>
            <a:ext cx="3321745" cy="3321745"/>
          </a:xfrm>
          <a:prstGeom prst="rect">
            <a:avLst/>
          </a:prstGeom>
        </p:spPr>
      </p:pic>
      <p:sp>
        <p:nvSpPr>
          <p:cNvPr id="6" name="Title 1">
            <a:extLst>
              <a:ext uri="{FF2B5EF4-FFF2-40B4-BE49-F238E27FC236}">
                <a16:creationId xmlns:a16="http://schemas.microsoft.com/office/drawing/2014/main" id="{C5835D29-AE27-BB40-AC99-2E92ED541261}"/>
              </a:ext>
            </a:extLst>
          </p:cNvPr>
          <p:cNvSpPr txBox="1">
            <a:spLocks/>
          </p:cNvSpPr>
          <p:nvPr/>
        </p:nvSpPr>
        <p:spPr>
          <a:xfrm>
            <a:off x="685800" y="2130425"/>
            <a:ext cx="7772400" cy="30987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NZ" b="1"/>
              <a:t>Strengthening universities and their service to society through values – how the Magna Charta Observatory can help.</a:t>
            </a:r>
            <a:endParaRPr lang="en-GB" dirty="0"/>
          </a:p>
        </p:txBody>
      </p:sp>
    </p:spTree>
    <p:extLst>
      <p:ext uri="{BB962C8B-B14F-4D97-AF65-F5344CB8AC3E}">
        <p14:creationId xmlns:p14="http://schemas.microsoft.com/office/powerpoint/2010/main" val="276841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A25B-FF4E-3947-A1B2-E6C6FB7FBB53}"/>
              </a:ext>
            </a:extLst>
          </p:cNvPr>
          <p:cNvSpPr>
            <a:spLocks noGrp="1"/>
          </p:cNvSpPr>
          <p:nvPr>
            <p:ph type="title"/>
          </p:nvPr>
        </p:nvSpPr>
        <p:spPr>
          <a:xfrm>
            <a:off x="1403648" y="548680"/>
            <a:ext cx="7886700" cy="994172"/>
          </a:xfrm>
        </p:spPr>
        <p:txBody>
          <a:bodyPr/>
          <a:lstStyle/>
          <a:p>
            <a:r>
              <a:rPr lang="en-US" dirty="0"/>
              <a:t>MCU 2020</a:t>
            </a:r>
          </a:p>
        </p:txBody>
      </p:sp>
      <p:sp>
        <p:nvSpPr>
          <p:cNvPr id="3" name="Content Placeholder 2">
            <a:extLst>
              <a:ext uri="{FF2B5EF4-FFF2-40B4-BE49-F238E27FC236}">
                <a16:creationId xmlns:a16="http://schemas.microsoft.com/office/drawing/2014/main" id="{058F9631-6933-4047-8FB0-AC3F8A96B9D8}"/>
              </a:ext>
            </a:extLst>
          </p:cNvPr>
          <p:cNvSpPr>
            <a:spLocks noGrp="1"/>
          </p:cNvSpPr>
          <p:nvPr>
            <p:ph idx="1"/>
          </p:nvPr>
        </p:nvSpPr>
        <p:spPr>
          <a:xfrm>
            <a:off x="628650" y="1988840"/>
            <a:ext cx="7886700" cy="3263504"/>
          </a:xfrm>
        </p:spPr>
        <p:txBody>
          <a:bodyPr>
            <a:noAutofit/>
          </a:bodyPr>
          <a:lstStyle/>
          <a:p>
            <a:pPr marL="0" indent="0">
              <a:buNone/>
            </a:pPr>
            <a:r>
              <a:rPr lang="en-US" sz="1800" b="1" dirty="0"/>
              <a:t>Goals of review:</a:t>
            </a:r>
          </a:p>
          <a:p>
            <a:pPr lvl="1"/>
            <a:r>
              <a:rPr lang="en-US" sz="1800" dirty="0"/>
              <a:t>address societal issues, </a:t>
            </a:r>
          </a:p>
          <a:p>
            <a:pPr lvl="1"/>
            <a:r>
              <a:rPr lang="en-US" sz="1800" dirty="0"/>
              <a:t>sustainability and the </a:t>
            </a:r>
          </a:p>
          <a:p>
            <a:pPr lvl="1"/>
            <a:r>
              <a:rPr lang="en-US" sz="1800" dirty="0"/>
              <a:t>responsibilities of universities to society through values that are relevant for the future. </a:t>
            </a:r>
          </a:p>
          <a:p>
            <a:pPr lvl="1"/>
            <a:r>
              <a:rPr lang="en-US" sz="1800" dirty="0"/>
              <a:t>It wants to facilitate a wide and global discussion on the issues and the adequacy of MCU 2.0 in responding to them.</a:t>
            </a:r>
          </a:p>
          <a:p>
            <a:pPr marL="342900" lvl="1" indent="0">
              <a:buNone/>
            </a:pPr>
            <a:endParaRPr lang="en-US" sz="1800" b="0" dirty="0">
              <a:effectLst/>
            </a:endParaRPr>
          </a:p>
          <a:p>
            <a:pPr marL="0" indent="0">
              <a:buNone/>
            </a:pPr>
            <a:r>
              <a:rPr lang="en-US" sz="1800" b="1" dirty="0"/>
              <a:t>Presentations:</a:t>
            </a:r>
          </a:p>
          <a:p>
            <a:pPr marL="0" indent="0">
              <a:buNone/>
            </a:pPr>
            <a:endParaRPr lang="en-US" sz="1800" dirty="0"/>
          </a:p>
          <a:p>
            <a:pPr marL="0" indent="0">
              <a:buNone/>
            </a:pPr>
            <a:r>
              <a:rPr lang="en-US" sz="1800" dirty="0"/>
              <a:t>	CAEI 2019, MCU Conference, </a:t>
            </a:r>
            <a:r>
              <a:rPr lang="en-US" sz="1800" dirty="0" err="1"/>
              <a:t>etc</a:t>
            </a:r>
            <a:endParaRPr lang="en-US" sz="1800" dirty="0"/>
          </a:p>
          <a:p>
            <a:pPr marL="0" indent="0">
              <a:buNone/>
            </a:pPr>
            <a:endParaRPr lang="en-US" sz="1800" dirty="0"/>
          </a:p>
          <a:p>
            <a:r>
              <a:rPr lang="en-US" sz="1800" b="1" dirty="0"/>
              <a:t>Approved by the Governing Council 12 March 2020</a:t>
            </a:r>
          </a:p>
          <a:p>
            <a:pPr marL="0" indent="0">
              <a:buNone/>
            </a:pPr>
            <a:br>
              <a:rPr lang="en-US" sz="1600" dirty="0"/>
            </a:br>
            <a:br>
              <a:rPr lang="en-US" sz="1600" dirty="0"/>
            </a:br>
            <a:endParaRPr lang="en-US" sz="1600" dirty="0"/>
          </a:p>
        </p:txBody>
      </p:sp>
    </p:spTree>
    <p:extLst>
      <p:ext uri="{BB962C8B-B14F-4D97-AF65-F5344CB8AC3E}">
        <p14:creationId xmlns:p14="http://schemas.microsoft.com/office/powerpoint/2010/main" val="3098949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B542D-51CF-7F44-A238-C3F95C0A9292}"/>
              </a:ext>
            </a:extLst>
          </p:cNvPr>
          <p:cNvSpPr>
            <a:spLocks noGrp="1"/>
          </p:cNvSpPr>
          <p:nvPr>
            <p:ph type="title"/>
          </p:nvPr>
        </p:nvSpPr>
        <p:spPr>
          <a:xfrm>
            <a:off x="1403648" y="620688"/>
            <a:ext cx="7886700" cy="994172"/>
          </a:xfrm>
        </p:spPr>
        <p:txBody>
          <a:bodyPr/>
          <a:lstStyle/>
          <a:p>
            <a:r>
              <a:rPr lang="en-US" dirty="0"/>
              <a:t>MCU 2020</a:t>
            </a:r>
          </a:p>
        </p:txBody>
      </p:sp>
      <p:sp>
        <p:nvSpPr>
          <p:cNvPr id="3" name="Content Placeholder 2">
            <a:extLst>
              <a:ext uri="{FF2B5EF4-FFF2-40B4-BE49-F238E27FC236}">
                <a16:creationId xmlns:a16="http://schemas.microsoft.com/office/drawing/2014/main" id="{17F10371-29EF-3D4D-828B-CA73A54A0408}"/>
              </a:ext>
            </a:extLst>
          </p:cNvPr>
          <p:cNvSpPr>
            <a:spLocks noGrp="1"/>
          </p:cNvSpPr>
          <p:nvPr>
            <p:ph idx="1"/>
          </p:nvPr>
        </p:nvSpPr>
        <p:spPr>
          <a:xfrm>
            <a:off x="628650" y="1797248"/>
            <a:ext cx="7886700" cy="3263504"/>
          </a:xfrm>
        </p:spPr>
        <p:txBody>
          <a:bodyPr>
            <a:noAutofit/>
          </a:bodyPr>
          <a:lstStyle/>
          <a:p>
            <a:pPr marL="0" indent="0">
              <a:buNone/>
            </a:pPr>
            <a:r>
              <a:rPr lang="en-US" sz="1800" b="1" dirty="0"/>
              <a:t>Preamble</a:t>
            </a:r>
          </a:p>
          <a:p>
            <a:pPr marL="0" indent="0">
              <a:buNone/>
            </a:pPr>
            <a:endParaRPr lang="en-US" sz="1800" dirty="0"/>
          </a:p>
          <a:p>
            <a:pPr lvl="1"/>
            <a:r>
              <a:rPr lang="en-US" sz="1800" dirty="0"/>
              <a:t>a declaration and affirmation of the fundamental principles upon which the mission of universities should be based, signed in 1988</a:t>
            </a:r>
          </a:p>
          <a:p>
            <a:pPr lvl="2"/>
            <a:r>
              <a:rPr lang="en-US" sz="1800" dirty="0"/>
              <a:t>Independence: research and teaching must be intellectually and morally independent of all political influence and economic interests</a:t>
            </a:r>
          </a:p>
          <a:p>
            <a:pPr lvl="2"/>
            <a:r>
              <a:rPr lang="en-US" sz="1800" dirty="0"/>
              <a:t>Teaching and research should be inseparable: with students engaged in the search for knowledge and greater understanding</a:t>
            </a:r>
          </a:p>
          <a:p>
            <a:pPr lvl="2"/>
            <a:r>
              <a:rPr lang="en-US" sz="1800" dirty="0"/>
              <a:t>University as a site for free enquiry and debate, distinguished by its openness to dialogue and rejection of intolerance</a:t>
            </a:r>
          </a:p>
          <a:p>
            <a:pPr lvl="1"/>
            <a:r>
              <a:rPr lang="en-US" sz="1800" dirty="0" err="1"/>
              <a:t>recognised</a:t>
            </a:r>
            <a:r>
              <a:rPr lang="en-US" sz="1800" dirty="0"/>
              <a:t> that universities upholding these principles could take many forms under the combined influence of culture, geography and history.</a:t>
            </a:r>
          </a:p>
          <a:p>
            <a:pPr lvl="1"/>
            <a:r>
              <a:rPr lang="en-US" sz="1800" dirty="0"/>
              <a:t> envisaged a networked world in which knowledge and influence should cross cultural boundaries in the pursuit of human understanding</a:t>
            </a:r>
          </a:p>
        </p:txBody>
      </p:sp>
    </p:spTree>
    <p:extLst>
      <p:ext uri="{BB962C8B-B14F-4D97-AF65-F5344CB8AC3E}">
        <p14:creationId xmlns:p14="http://schemas.microsoft.com/office/powerpoint/2010/main" val="2428196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08789-A038-B94D-B807-F89D849705AA}"/>
              </a:ext>
            </a:extLst>
          </p:cNvPr>
          <p:cNvSpPr>
            <a:spLocks noGrp="1"/>
          </p:cNvSpPr>
          <p:nvPr>
            <p:ph type="title"/>
          </p:nvPr>
        </p:nvSpPr>
        <p:spPr>
          <a:xfrm>
            <a:off x="1619672" y="585160"/>
            <a:ext cx="7886700" cy="994172"/>
          </a:xfrm>
        </p:spPr>
        <p:txBody>
          <a:bodyPr/>
          <a:lstStyle/>
          <a:p>
            <a:r>
              <a:rPr lang="en-US" dirty="0"/>
              <a:t>MCU 2020</a:t>
            </a:r>
          </a:p>
        </p:txBody>
      </p:sp>
      <p:sp>
        <p:nvSpPr>
          <p:cNvPr id="3" name="Content Placeholder 2">
            <a:extLst>
              <a:ext uri="{FF2B5EF4-FFF2-40B4-BE49-F238E27FC236}">
                <a16:creationId xmlns:a16="http://schemas.microsoft.com/office/drawing/2014/main" id="{23D060CE-EFE4-7341-9D36-4198C57BE62E}"/>
              </a:ext>
            </a:extLst>
          </p:cNvPr>
          <p:cNvSpPr>
            <a:spLocks noGrp="1"/>
          </p:cNvSpPr>
          <p:nvPr>
            <p:ph idx="1"/>
          </p:nvPr>
        </p:nvSpPr>
        <p:spPr>
          <a:xfrm>
            <a:off x="467544" y="908720"/>
            <a:ext cx="7886700" cy="3263504"/>
          </a:xfrm>
        </p:spPr>
        <p:txBody>
          <a:bodyPr>
            <a:noAutofit/>
          </a:bodyPr>
          <a:lstStyle/>
          <a:p>
            <a:pPr marL="0" indent="0">
              <a:buNone/>
            </a:pPr>
            <a:r>
              <a:rPr lang="en-US" sz="1800" b="1" dirty="0"/>
              <a:t>Preamble</a:t>
            </a:r>
          </a:p>
          <a:p>
            <a:pPr lvl="1"/>
            <a:r>
              <a:rPr lang="en-US" sz="1800" dirty="0"/>
              <a:t>The world has since become interconnected in ways unimaginable at the time of the original declaration. Universities have proliferated around the globe, dramatically increasing in variety as well as scope and mission. Globally the number and diversity of students seeking a university education has increased, as have their reasons for doing so and the expectations of their families and communities. The number of publications has increased enormously while trust in academia is being eroded by a loss of confidence in expertise. In the sway of new technologies, modes of learning, teaching and research are changing rapidly; universities are both leading and responding to these developments. </a:t>
            </a:r>
          </a:p>
          <a:p>
            <a:pPr lvl="1"/>
            <a:r>
              <a:rPr lang="en-US" sz="1800" dirty="0"/>
              <a:t>Despite these changes, the potential of higher education to be a positive agent of change and social transformation endures.</a:t>
            </a:r>
          </a:p>
          <a:p>
            <a:pPr lvl="1"/>
            <a:r>
              <a:rPr lang="en-US" sz="1800" dirty="0"/>
              <a:t>Principles laid out in MCU are as valid today as they were in 1988, and they are the necessary precondition for human advancement through enquiry, analysis and sound action</a:t>
            </a:r>
          </a:p>
          <a:p>
            <a:pPr lvl="1"/>
            <a:r>
              <a:rPr lang="en-US" sz="1800" dirty="0"/>
              <a:t>require the global academy to identify responsibilities and commitments that the signatories agree are vital to universities around the world in the Twenty-First Century. That is the reason for this new declaration.</a:t>
            </a:r>
            <a:br>
              <a:rPr lang="en-US" sz="1600" dirty="0"/>
            </a:br>
            <a:endParaRPr lang="en-US" sz="1600" dirty="0"/>
          </a:p>
        </p:txBody>
      </p:sp>
    </p:spTree>
    <p:extLst>
      <p:ext uri="{BB962C8B-B14F-4D97-AF65-F5344CB8AC3E}">
        <p14:creationId xmlns:p14="http://schemas.microsoft.com/office/powerpoint/2010/main" val="2298229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B285-56F4-4649-8214-91E2AFAA8E00}"/>
              </a:ext>
            </a:extLst>
          </p:cNvPr>
          <p:cNvSpPr>
            <a:spLocks noGrp="1"/>
          </p:cNvSpPr>
          <p:nvPr>
            <p:ph type="title"/>
          </p:nvPr>
        </p:nvSpPr>
        <p:spPr>
          <a:xfrm>
            <a:off x="1248284" y="548680"/>
            <a:ext cx="7886700" cy="994172"/>
          </a:xfrm>
        </p:spPr>
        <p:txBody>
          <a:bodyPr/>
          <a:lstStyle/>
          <a:p>
            <a:r>
              <a:rPr lang="en-US" dirty="0"/>
              <a:t>MCU 2020</a:t>
            </a:r>
          </a:p>
        </p:txBody>
      </p:sp>
      <p:sp>
        <p:nvSpPr>
          <p:cNvPr id="3" name="Content Placeholder 2">
            <a:extLst>
              <a:ext uri="{FF2B5EF4-FFF2-40B4-BE49-F238E27FC236}">
                <a16:creationId xmlns:a16="http://schemas.microsoft.com/office/drawing/2014/main" id="{90BA7B5B-C9CD-F14D-8EF4-2349865E9325}"/>
              </a:ext>
            </a:extLst>
          </p:cNvPr>
          <p:cNvSpPr>
            <a:spLocks noGrp="1"/>
          </p:cNvSpPr>
          <p:nvPr>
            <p:ph idx="1"/>
          </p:nvPr>
        </p:nvSpPr>
        <p:spPr>
          <a:xfrm>
            <a:off x="323528" y="1412776"/>
            <a:ext cx="7886700" cy="3263504"/>
          </a:xfrm>
        </p:spPr>
        <p:txBody>
          <a:bodyPr>
            <a:noAutofit/>
          </a:bodyPr>
          <a:lstStyle/>
          <a:p>
            <a:pPr marL="0" indent="0">
              <a:buNone/>
            </a:pPr>
            <a:r>
              <a:rPr lang="en-US" sz="1800" b="1" dirty="0"/>
              <a:t>Principles, Values and Responsibilities</a:t>
            </a:r>
          </a:p>
          <a:p>
            <a:pPr lvl="1"/>
            <a:r>
              <a:rPr lang="en-US" sz="1800" dirty="0"/>
              <a:t>Universities acknowledge that they have a responsibility to engage with and respond to the aspirations and challenges of the world and to the communities they serve, to benefit humanity and contribute to sustainability.</a:t>
            </a:r>
          </a:p>
          <a:p>
            <a:pPr lvl="1"/>
            <a:r>
              <a:rPr lang="en-US" sz="1800" dirty="0"/>
              <a:t>Intellectual and moral autonomy is the hallmark of any university and a precondition for the fulfilment of its responsibilities to society. That independence needs to be </a:t>
            </a:r>
            <a:r>
              <a:rPr lang="en-US" sz="1800" dirty="0" err="1"/>
              <a:t>recognised</a:t>
            </a:r>
            <a:r>
              <a:rPr lang="en-US" sz="1800" dirty="0"/>
              <a:t> and protected by governments and society at large, and defended vigorously by institutions themselves. </a:t>
            </a:r>
          </a:p>
          <a:p>
            <a:pPr lvl="1"/>
            <a:r>
              <a:rPr lang="en-US" sz="1800" dirty="0"/>
              <a:t>To fulfil their potential, universities require a reliable social contract with civil society, one which supports pursuit of the highest possible quality of academic work, with full respect for institutional autonomy. </a:t>
            </a:r>
          </a:p>
          <a:p>
            <a:pPr lvl="1"/>
            <a:r>
              <a:rPr lang="en-US" sz="1800" dirty="0"/>
              <a:t>As they create and disseminate knowledge, universities question dogmas and established doctrines and encourage critical thinking in all students and scholars. Academic freedom is their lifeblood; open enquiry and dialogue their nourishment. </a:t>
            </a:r>
          </a:p>
          <a:p>
            <a:pPr lvl="1"/>
            <a:r>
              <a:rPr lang="en-US" sz="1800" dirty="0"/>
              <a:t>Universities embrace their duty to teach and undertake research ethically and with integrity, producing reliable, trustworthy and accessible results. </a:t>
            </a:r>
            <a:br>
              <a:rPr lang="en-US" sz="1600" dirty="0"/>
            </a:br>
            <a:br>
              <a:rPr lang="en-US" sz="1600" dirty="0"/>
            </a:br>
            <a:endParaRPr lang="en-US" sz="1600" dirty="0"/>
          </a:p>
        </p:txBody>
      </p:sp>
    </p:spTree>
    <p:extLst>
      <p:ext uri="{BB962C8B-B14F-4D97-AF65-F5344CB8AC3E}">
        <p14:creationId xmlns:p14="http://schemas.microsoft.com/office/powerpoint/2010/main" val="284536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FB97-1F05-B84B-BDBD-2B6CD93708FD}"/>
              </a:ext>
            </a:extLst>
          </p:cNvPr>
          <p:cNvSpPr>
            <a:spLocks noGrp="1"/>
          </p:cNvSpPr>
          <p:nvPr>
            <p:ph type="title"/>
          </p:nvPr>
        </p:nvSpPr>
        <p:spPr>
          <a:xfrm>
            <a:off x="899592" y="585025"/>
            <a:ext cx="7886700" cy="994172"/>
          </a:xfrm>
        </p:spPr>
        <p:txBody>
          <a:bodyPr/>
          <a:lstStyle/>
          <a:p>
            <a:r>
              <a:rPr lang="en-US" dirty="0"/>
              <a:t>MCU 2020</a:t>
            </a:r>
          </a:p>
        </p:txBody>
      </p:sp>
      <p:sp>
        <p:nvSpPr>
          <p:cNvPr id="3" name="Content Placeholder 2">
            <a:extLst>
              <a:ext uri="{FF2B5EF4-FFF2-40B4-BE49-F238E27FC236}">
                <a16:creationId xmlns:a16="http://schemas.microsoft.com/office/drawing/2014/main" id="{EDF2033A-6AA3-7F4C-9255-43C7CB068EB6}"/>
              </a:ext>
            </a:extLst>
          </p:cNvPr>
          <p:cNvSpPr>
            <a:spLocks noGrp="1"/>
          </p:cNvSpPr>
          <p:nvPr>
            <p:ph idx="1"/>
          </p:nvPr>
        </p:nvSpPr>
        <p:spPr>
          <a:xfrm>
            <a:off x="690296" y="1579197"/>
            <a:ext cx="7886700" cy="3263504"/>
          </a:xfrm>
        </p:spPr>
        <p:txBody>
          <a:bodyPr>
            <a:noAutofit/>
          </a:bodyPr>
          <a:lstStyle/>
          <a:p>
            <a:pPr marL="0" indent="0">
              <a:buNone/>
            </a:pPr>
            <a:r>
              <a:rPr lang="en-US" sz="1800" b="1" dirty="0"/>
              <a:t>Principles, Values and Responsibilities</a:t>
            </a:r>
          </a:p>
          <a:p>
            <a:pPr lvl="1"/>
            <a:r>
              <a:rPr lang="en-US" sz="1800" dirty="0"/>
              <a:t>Universities have a civic role and responsibility. They are part of global, collegial networks of scientific enquiry and scholarship, building on shared bodies of knowledge and contributing to their further development. They also are embedded in local cultures and crucially relevant to their future and enrichment. While they are immersed in and connected with global developments, they engage fully with and assume leading roles in local communities and ecosystems.</a:t>
            </a:r>
          </a:p>
          <a:p>
            <a:pPr lvl="1"/>
            <a:r>
              <a:rPr lang="en-US" sz="1800" dirty="0"/>
              <a:t>Universities are non-discriminatory spaces of tolerance and respect where diversity of perspectives flourishes and where inclusivity, anchored in principles of equity and fairness, prevails. They therefore commit themselves to advance equity and fairness in all aspects of academic life including admissions, hiring and promotion practices.</a:t>
            </a:r>
          </a:p>
          <a:p>
            <a:pPr lvl="1"/>
            <a:r>
              <a:rPr lang="en-US" sz="1800" dirty="0"/>
              <a:t>Education is a human right, a public good, and should be available to all. Universities </a:t>
            </a:r>
            <a:r>
              <a:rPr lang="en-US" sz="1800" dirty="0" err="1"/>
              <a:t>recognise</a:t>
            </a:r>
            <a:r>
              <a:rPr lang="en-US" sz="1800" dirty="0"/>
              <a:t> that learning is a lifelong activity with tertiary education as one part of a continuum. Within that one part, universities serve diverse learners at all stages of their lives. </a:t>
            </a:r>
          </a:p>
          <a:p>
            <a:pPr marL="0" indent="0">
              <a:buNone/>
            </a:pPr>
            <a:endParaRPr lang="en-US" sz="1400" b="1" dirty="0"/>
          </a:p>
          <a:p>
            <a:pPr lvl="1"/>
            <a:endParaRPr lang="en-US" sz="1400" dirty="0"/>
          </a:p>
        </p:txBody>
      </p:sp>
      <p:sp>
        <p:nvSpPr>
          <p:cNvPr id="4" name="TextBox 3">
            <a:extLst>
              <a:ext uri="{FF2B5EF4-FFF2-40B4-BE49-F238E27FC236}">
                <a16:creationId xmlns:a16="http://schemas.microsoft.com/office/drawing/2014/main" id="{23211CDB-9F93-FD4C-8F45-44769E3DCB86}"/>
              </a:ext>
            </a:extLst>
          </p:cNvPr>
          <p:cNvSpPr txBox="1"/>
          <p:nvPr/>
        </p:nvSpPr>
        <p:spPr>
          <a:xfrm>
            <a:off x="1150734" y="5804904"/>
            <a:ext cx="7412521" cy="715581"/>
          </a:xfrm>
          <a:prstGeom prst="rect">
            <a:avLst/>
          </a:prstGeom>
          <a:noFill/>
        </p:spPr>
        <p:txBody>
          <a:bodyPr wrap="square" rtlCol="0">
            <a:spAutoFit/>
          </a:bodyPr>
          <a:lstStyle/>
          <a:p>
            <a:br>
              <a:rPr lang="en-US" sz="1350" dirty="0"/>
            </a:br>
            <a:endParaRPr lang="en-US" sz="1350" dirty="0"/>
          </a:p>
          <a:p>
            <a:endParaRPr lang="en-US" sz="1350" dirty="0"/>
          </a:p>
        </p:txBody>
      </p:sp>
    </p:spTree>
    <p:extLst>
      <p:ext uri="{BB962C8B-B14F-4D97-AF65-F5344CB8AC3E}">
        <p14:creationId xmlns:p14="http://schemas.microsoft.com/office/powerpoint/2010/main" val="338004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9C19-64DC-2C4F-9765-C7B0D5A47ADD}"/>
              </a:ext>
            </a:extLst>
          </p:cNvPr>
          <p:cNvSpPr>
            <a:spLocks noGrp="1"/>
          </p:cNvSpPr>
          <p:nvPr>
            <p:ph type="title"/>
          </p:nvPr>
        </p:nvSpPr>
        <p:spPr>
          <a:xfrm>
            <a:off x="3275856" y="548680"/>
            <a:ext cx="5122912" cy="1143000"/>
          </a:xfrm>
        </p:spPr>
        <p:txBody>
          <a:bodyPr/>
          <a:lstStyle/>
          <a:p>
            <a:r>
              <a:rPr lang="en-US" dirty="0"/>
              <a:t>MCU 2020</a:t>
            </a:r>
          </a:p>
        </p:txBody>
      </p:sp>
      <p:sp>
        <p:nvSpPr>
          <p:cNvPr id="3" name="Content Placeholder 2">
            <a:extLst>
              <a:ext uri="{FF2B5EF4-FFF2-40B4-BE49-F238E27FC236}">
                <a16:creationId xmlns:a16="http://schemas.microsoft.com/office/drawing/2014/main" id="{63A76962-8B82-5745-A156-E626610E0BD0}"/>
              </a:ext>
            </a:extLst>
          </p:cNvPr>
          <p:cNvSpPr>
            <a:spLocks noGrp="1"/>
          </p:cNvSpPr>
          <p:nvPr>
            <p:ph idx="1"/>
          </p:nvPr>
        </p:nvSpPr>
        <p:spPr/>
        <p:txBody>
          <a:bodyPr/>
          <a:lstStyle/>
          <a:p>
            <a:r>
              <a:rPr lang="en-US" sz="1800" dirty="0"/>
              <a:t>Universities acknowledge that individuals and communities, often due to inequitable circumstances, have difficulty gaining access to higher education or influencing the modes and matter of academic study. To realise human potential everywhere, universities deliberately seek ways to welcome and engage with diverse voices and perspectives.</a:t>
            </a:r>
          </a:p>
          <a:p>
            <a:r>
              <a:rPr lang="en-US" sz="1800" b="1" dirty="0"/>
              <a:t>By signing the Magna Charta Universitatum 2020 universities declare their commitment to the original declaration and to upholding and advancing the Principles, Values and Responsibilities stated above, to strengthen the role of universities in promoting health, prosperity and enlightenment around the world.</a:t>
            </a:r>
            <a:endParaRPr lang="en-US" sz="1800" dirty="0"/>
          </a:p>
        </p:txBody>
      </p:sp>
    </p:spTree>
    <p:extLst>
      <p:ext uri="{BB962C8B-B14F-4D97-AF65-F5344CB8AC3E}">
        <p14:creationId xmlns:p14="http://schemas.microsoft.com/office/powerpoint/2010/main" val="233488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D149-3B2F-A04C-910C-D5EA2E35327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3FCC656-4C98-2A4F-A429-68418D0CAA84}"/>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Professor Marcelo Knobel</a:t>
            </a:r>
          </a:p>
          <a:p>
            <a:endParaRPr lang="en-US" dirty="0"/>
          </a:p>
        </p:txBody>
      </p:sp>
    </p:spTree>
    <p:extLst>
      <p:ext uri="{BB962C8B-B14F-4D97-AF65-F5344CB8AC3E}">
        <p14:creationId xmlns:p14="http://schemas.microsoft.com/office/powerpoint/2010/main" val="158499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12E4-E9DD-8A44-AAB4-CAE238AC1E8C}"/>
              </a:ext>
            </a:extLst>
          </p:cNvPr>
          <p:cNvSpPr>
            <a:spLocks noGrp="1"/>
          </p:cNvSpPr>
          <p:nvPr>
            <p:ph type="title"/>
          </p:nvPr>
        </p:nvSpPr>
        <p:spPr/>
        <p:txBody>
          <a:bodyPr/>
          <a:lstStyle/>
          <a:p>
            <a:r>
              <a:rPr lang="en-CA" i="1" dirty="0"/>
              <a:t>Living values project at </a:t>
            </a:r>
            <a:r>
              <a:rPr lang="en-CA" i="1" dirty="0" err="1"/>
              <a:t>Unicamp</a:t>
            </a:r>
            <a:endParaRPr lang="en-US" dirty="0"/>
          </a:p>
        </p:txBody>
      </p:sp>
      <p:pic>
        <p:nvPicPr>
          <p:cNvPr id="4" name="image13.jpg" descr="Logotipo Unicamp">
            <a:extLst>
              <a:ext uri="{FF2B5EF4-FFF2-40B4-BE49-F238E27FC236}">
                <a16:creationId xmlns:a16="http://schemas.microsoft.com/office/drawing/2014/main" id="{FB974EC9-C2ED-C040-BD49-CB3688441D48}"/>
              </a:ext>
            </a:extLst>
          </p:cNvPr>
          <p:cNvPicPr>
            <a:picLocks noGrp="1"/>
          </p:cNvPicPr>
          <p:nvPr>
            <p:ph idx="1"/>
          </p:nvPr>
        </p:nvPicPr>
        <p:blipFill>
          <a:blip r:embed="rId2"/>
          <a:srcRect/>
          <a:stretch>
            <a:fillRect/>
          </a:stretch>
        </p:blipFill>
        <p:spPr>
          <a:xfrm>
            <a:off x="541759" y="1556792"/>
            <a:ext cx="3048000" cy="1651000"/>
          </a:xfrm>
          <a:prstGeom prst="rect">
            <a:avLst/>
          </a:prstGeom>
          <a:ln/>
        </p:spPr>
      </p:pic>
      <p:pic>
        <p:nvPicPr>
          <p:cNvPr id="5" name="Imagem 4" descr="Valores Vivos.jpg">
            <a:extLst>
              <a:ext uri="{FF2B5EF4-FFF2-40B4-BE49-F238E27FC236}">
                <a16:creationId xmlns:a16="http://schemas.microsoft.com/office/drawing/2014/main" id="{ADC87CC5-947A-9940-896E-A54AD8397568}"/>
              </a:ext>
            </a:extLst>
          </p:cNvPr>
          <p:cNvPicPr>
            <a:picLocks noChangeAspect="1"/>
          </p:cNvPicPr>
          <p:nvPr/>
        </p:nvPicPr>
        <p:blipFill>
          <a:blip r:embed="rId3"/>
          <a:stretch>
            <a:fillRect/>
          </a:stretch>
        </p:blipFill>
        <p:spPr>
          <a:xfrm>
            <a:off x="6876256" y="1672257"/>
            <a:ext cx="1647064" cy="1320430"/>
          </a:xfrm>
          <a:prstGeom prst="rect">
            <a:avLst/>
          </a:prstGeom>
        </p:spPr>
      </p:pic>
      <p:sp>
        <p:nvSpPr>
          <p:cNvPr id="7" name="TextBox 6">
            <a:extLst>
              <a:ext uri="{FF2B5EF4-FFF2-40B4-BE49-F238E27FC236}">
                <a16:creationId xmlns:a16="http://schemas.microsoft.com/office/drawing/2014/main" id="{B96C7468-11B4-E346-B7AE-BB7E1EF67783}"/>
              </a:ext>
            </a:extLst>
          </p:cNvPr>
          <p:cNvSpPr txBox="1"/>
          <p:nvPr/>
        </p:nvSpPr>
        <p:spPr>
          <a:xfrm>
            <a:off x="2195736" y="3207792"/>
            <a:ext cx="4577378" cy="1815882"/>
          </a:xfrm>
          <a:prstGeom prst="rect">
            <a:avLst/>
          </a:prstGeom>
          <a:noFill/>
        </p:spPr>
        <p:txBody>
          <a:bodyPr wrap="square">
            <a:spAutoFit/>
          </a:bodyPr>
          <a:lstStyle/>
          <a:p>
            <a:pPr algn="ctr"/>
            <a:r>
              <a:rPr lang="en-GB" sz="2800" i="1" dirty="0">
                <a:ea typeface="Calibri"/>
              </a:rPr>
              <a:t>The values that were identified as being relevant, the reasons why and implications for the University</a:t>
            </a:r>
            <a:endParaRPr lang="en-US" sz="2800" dirty="0"/>
          </a:p>
        </p:txBody>
      </p:sp>
      <p:sp>
        <p:nvSpPr>
          <p:cNvPr id="9" name="TextBox 8">
            <a:extLst>
              <a:ext uri="{FF2B5EF4-FFF2-40B4-BE49-F238E27FC236}">
                <a16:creationId xmlns:a16="http://schemas.microsoft.com/office/drawing/2014/main" id="{140D2054-94F8-4F46-BD26-C7B00426BE28}"/>
              </a:ext>
            </a:extLst>
          </p:cNvPr>
          <p:cNvSpPr txBox="1"/>
          <p:nvPr/>
        </p:nvSpPr>
        <p:spPr>
          <a:xfrm>
            <a:off x="2298878" y="5142565"/>
            <a:ext cx="4577378" cy="830997"/>
          </a:xfrm>
          <a:prstGeom prst="rect">
            <a:avLst/>
          </a:prstGeom>
          <a:noFill/>
        </p:spPr>
        <p:txBody>
          <a:bodyPr wrap="square">
            <a:spAutoFit/>
          </a:bodyPr>
          <a:lstStyle/>
          <a:p>
            <a:pPr algn="ctr"/>
            <a:r>
              <a:rPr lang="en-US" sz="2400" dirty="0">
                <a:solidFill>
                  <a:schemeClr val="tx1"/>
                </a:solidFill>
              </a:rPr>
              <a:t>Marcelo Knobel</a:t>
            </a:r>
          </a:p>
          <a:p>
            <a:pPr algn="ctr"/>
            <a:r>
              <a:rPr lang="en-US" sz="2400" dirty="0">
                <a:solidFill>
                  <a:schemeClr val="tx1"/>
                </a:solidFill>
              </a:rPr>
              <a:t>Brazil</a:t>
            </a:r>
          </a:p>
        </p:txBody>
      </p:sp>
    </p:spTree>
    <p:extLst>
      <p:ext uri="{BB962C8B-B14F-4D97-AF65-F5344CB8AC3E}">
        <p14:creationId xmlns:p14="http://schemas.microsoft.com/office/powerpoint/2010/main" val="246824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r">
              <a:lnSpc>
                <a:spcPct val="150000"/>
              </a:lnSpc>
            </a:pPr>
            <a:r>
              <a:rPr lang="pt-BR" b="1" dirty="0"/>
              <a:t>University </a:t>
            </a:r>
            <a:r>
              <a:rPr lang="pt-BR" b="1" dirty="0" err="1"/>
              <a:t>of</a:t>
            </a:r>
            <a:r>
              <a:rPr lang="pt-BR" b="1" dirty="0"/>
              <a:t> Campinas</a:t>
            </a:r>
          </a:p>
        </p:txBody>
      </p:sp>
      <p:pic>
        <p:nvPicPr>
          <p:cNvPr id="6" name="Espaço Reservado para Conteúdo 5" descr="Unicamp.jpg"/>
          <p:cNvPicPr>
            <a:picLocks noGrp="1" noChangeAspect="1"/>
          </p:cNvPicPr>
          <p:nvPr>
            <p:ph idx="1"/>
          </p:nvPr>
        </p:nvPicPr>
        <p:blipFill>
          <a:blip r:embed="rId3"/>
          <a:stretch>
            <a:fillRect/>
          </a:stretch>
        </p:blipFill>
        <p:spPr>
          <a:xfrm>
            <a:off x="5424646" y="2164953"/>
            <a:ext cx="3106688" cy="1961921"/>
          </a:xfrm>
          <a:prstGeom prst="rect">
            <a:avLst/>
          </a:prstGeom>
          <a:ln>
            <a:noFill/>
          </a:ln>
        </p:spPr>
      </p:pic>
      <p:pic>
        <p:nvPicPr>
          <p:cNvPr id="7" name="image13.jpg" descr="Logotipo Unicamp"/>
          <p:cNvPicPr/>
          <p:nvPr/>
        </p:nvPicPr>
        <p:blipFill>
          <a:blip r:embed="rId4"/>
          <a:srcRect/>
          <a:stretch>
            <a:fillRect/>
          </a:stretch>
        </p:blipFill>
        <p:spPr>
          <a:xfrm>
            <a:off x="7236296" y="4941168"/>
            <a:ext cx="1656271" cy="897148"/>
          </a:xfrm>
          <a:prstGeom prst="rect">
            <a:avLst/>
          </a:prstGeom>
          <a:ln/>
        </p:spPr>
      </p:pic>
      <p:sp>
        <p:nvSpPr>
          <p:cNvPr id="8" name="Retângulo 7"/>
          <p:cNvSpPr/>
          <p:nvPr/>
        </p:nvSpPr>
        <p:spPr>
          <a:xfrm>
            <a:off x="3475776" y="6381328"/>
            <a:ext cx="5543507" cy="276999"/>
          </a:xfrm>
          <a:prstGeom prst="rect">
            <a:avLst/>
          </a:prstGeom>
        </p:spPr>
        <p:txBody>
          <a:bodyPr wrap="square">
            <a:spAutoFit/>
          </a:bodyPr>
          <a:lstStyle/>
          <a:p>
            <a:r>
              <a:rPr lang="pt-BR" sz="1200" dirty="0"/>
              <a:t>http://siplanes.unicamp.br/planes/PlanejamentoEstrategico/ApresGeralEmIn.pdf</a:t>
            </a:r>
          </a:p>
        </p:txBody>
      </p:sp>
      <p:pic>
        <p:nvPicPr>
          <p:cNvPr id="10" name="Espaço Reservado para Conteúdo 5" descr="LAtin America.jpg"/>
          <p:cNvPicPr>
            <a:picLocks noChangeAspect="1"/>
          </p:cNvPicPr>
          <p:nvPr/>
        </p:nvPicPr>
        <p:blipFill>
          <a:blip r:embed="rId5"/>
          <a:stretch>
            <a:fillRect/>
          </a:stretch>
        </p:blipFill>
        <p:spPr>
          <a:xfrm>
            <a:off x="-36512" y="2276872"/>
            <a:ext cx="3694554" cy="4608512"/>
          </a:xfrm>
          <a:prstGeom prst="rect">
            <a:avLst/>
          </a:prstGeom>
        </p:spPr>
      </p:pic>
      <p:pic>
        <p:nvPicPr>
          <p:cNvPr id="12" name="Imagem 11" descr="mapa_unicamps.jpg"/>
          <p:cNvPicPr>
            <a:picLocks noChangeAspect="1"/>
          </p:cNvPicPr>
          <p:nvPr/>
        </p:nvPicPr>
        <p:blipFill>
          <a:blip r:embed="rId6" cstate="print"/>
          <a:stretch>
            <a:fillRect/>
          </a:stretch>
        </p:blipFill>
        <p:spPr>
          <a:xfrm>
            <a:off x="3131840" y="4005148"/>
            <a:ext cx="2529310" cy="1637016"/>
          </a:xfrm>
          <a:prstGeom prst="rect">
            <a:avLst/>
          </a:prstGeom>
        </p:spPr>
      </p:pic>
      <p:sp>
        <p:nvSpPr>
          <p:cNvPr id="2" name="CaixaDeTexto 1"/>
          <p:cNvSpPr txBox="1"/>
          <p:nvPr/>
        </p:nvSpPr>
        <p:spPr>
          <a:xfrm>
            <a:off x="3347864" y="1325752"/>
            <a:ext cx="4886787" cy="523220"/>
          </a:xfrm>
          <a:prstGeom prst="rect">
            <a:avLst/>
          </a:prstGeom>
          <a:solidFill>
            <a:schemeClr val="bg1">
              <a:lumMod val="85000"/>
            </a:schemeClr>
          </a:solidFill>
        </p:spPr>
        <p:txBody>
          <a:bodyPr wrap="none" rtlCol="0">
            <a:spAutoFit/>
          </a:bodyPr>
          <a:lstStyle/>
          <a:p>
            <a:r>
              <a:rPr lang="pt-BR" sz="2800" dirty="0" err="1"/>
              <a:t>Public</a:t>
            </a:r>
            <a:r>
              <a:rPr lang="pt-BR" sz="2800" dirty="0"/>
              <a:t>, </a:t>
            </a:r>
            <a:r>
              <a:rPr lang="pt-BR" sz="2800" dirty="0" err="1"/>
              <a:t>state</a:t>
            </a:r>
            <a:r>
              <a:rPr lang="pt-BR" sz="2800" dirty="0"/>
              <a:t> </a:t>
            </a:r>
            <a:r>
              <a:rPr lang="pt-BR" sz="2800" dirty="0" err="1"/>
              <a:t>funded</a:t>
            </a:r>
            <a:r>
              <a:rPr lang="pt-BR" sz="2800" dirty="0"/>
              <a:t>, </a:t>
            </a:r>
            <a:r>
              <a:rPr lang="pt-BR" sz="2800" dirty="0" err="1"/>
              <a:t>tuition</a:t>
            </a:r>
            <a:r>
              <a:rPr lang="pt-BR" sz="2800" dirty="0"/>
              <a:t> </a:t>
            </a:r>
            <a:r>
              <a:rPr lang="pt-BR" sz="2800" dirty="0" err="1"/>
              <a:t>free</a:t>
            </a:r>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71324" y="313122"/>
            <a:ext cx="5586872" cy="1416220"/>
          </a:xfrm>
        </p:spPr>
        <p:txBody>
          <a:bodyPr>
            <a:normAutofit/>
          </a:bodyPr>
          <a:lstStyle/>
          <a:p>
            <a:pPr algn="r"/>
            <a:r>
              <a:rPr lang="en-US" sz="2800" b="1" dirty="0"/>
              <a:t>Facts &amp; Figures</a:t>
            </a:r>
            <a:br>
              <a:rPr lang="en-US" sz="2800" b="1" dirty="0"/>
            </a:br>
            <a:r>
              <a:rPr lang="en-US" sz="2800" b="1" dirty="0"/>
              <a:t>Some numbers that best describe UNICAMP (2017) </a:t>
            </a:r>
            <a:endParaRPr lang="pt-BR" sz="2800" b="1" dirty="0"/>
          </a:p>
        </p:txBody>
      </p:sp>
      <p:sp>
        <p:nvSpPr>
          <p:cNvPr id="3" name="Espaço Reservado para Conteúdo 2"/>
          <p:cNvSpPr>
            <a:spLocks noGrp="1"/>
          </p:cNvSpPr>
          <p:nvPr>
            <p:ph idx="1"/>
          </p:nvPr>
        </p:nvSpPr>
        <p:spPr/>
        <p:txBody>
          <a:bodyPr>
            <a:normAutofit lnSpcReduction="10000"/>
          </a:bodyPr>
          <a:lstStyle/>
          <a:p>
            <a:pPr>
              <a:buNone/>
            </a:pPr>
            <a:endParaRPr lang="pt-BR" b="1"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lgn="r">
              <a:buNone/>
            </a:pPr>
            <a:r>
              <a:rPr lang="pt-BR" sz="1300" dirty="0"/>
              <a:t>http://www.internationaloffice.unicamp.br/english/international-visitors/the-university/facts-figures/</a:t>
            </a:r>
          </a:p>
        </p:txBody>
      </p:sp>
      <p:pic>
        <p:nvPicPr>
          <p:cNvPr id="4" name="image13.jpg" descr="Logotipo Unicamp"/>
          <p:cNvPicPr/>
          <p:nvPr/>
        </p:nvPicPr>
        <p:blipFill>
          <a:blip r:embed="rId2"/>
          <a:srcRect/>
          <a:stretch>
            <a:fillRect/>
          </a:stretch>
        </p:blipFill>
        <p:spPr>
          <a:xfrm>
            <a:off x="35550" y="5777525"/>
            <a:ext cx="1656271" cy="897148"/>
          </a:xfrm>
          <a:prstGeom prst="rect">
            <a:avLst/>
          </a:prstGeom>
          <a:ln/>
        </p:spPr>
      </p:pic>
      <p:sp>
        <p:nvSpPr>
          <p:cNvPr id="9" name="Retângulo 8"/>
          <p:cNvSpPr/>
          <p:nvPr/>
        </p:nvSpPr>
        <p:spPr>
          <a:xfrm>
            <a:off x="1142976" y="1714488"/>
            <a:ext cx="1928348" cy="369332"/>
          </a:xfrm>
          <a:prstGeom prst="rect">
            <a:avLst/>
          </a:prstGeom>
        </p:spPr>
        <p:txBody>
          <a:bodyPr wrap="none">
            <a:spAutoFit/>
          </a:bodyPr>
          <a:lstStyle/>
          <a:p>
            <a:r>
              <a:rPr lang="pt-BR" b="1" dirty="0"/>
              <a:t>UNDERGRADUATE</a:t>
            </a:r>
          </a:p>
        </p:txBody>
      </p:sp>
      <p:sp>
        <p:nvSpPr>
          <p:cNvPr id="10" name="Retângulo 9"/>
          <p:cNvSpPr/>
          <p:nvPr/>
        </p:nvSpPr>
        <p:spPr>
          <a:xfrm>
            <a:off x="1643042" y="2214554"/>
            <a:ext cx="1643074" cy="10001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Academic Programs</a:t>
            </a:r>
          </a:p>
          <a:p>
            <a:r>
              <a:rPr lang="en-US" b="1" dirty="0"/>
              <a:t>70</a:t>
            </a:r>
          </a:p>
        </p:txBody>
      </p:sp>
      <p:sp>
        <p:nvSpPr>
          <p:cNvPr id="11" name="Retângulo 10"/>
          <p:cNvSpPr/>
          <p:nvPr/>
        </p:nvSpPr>
        <p:spPr>
          <a:xfrm>
            <a:off x="3714744" y="2214554"/>
            <a:ext cx="1643074" cy="10001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b="1" dirty="0"/>
              <a:t>Total Students</a:t>
            </a:r>
          </a:p>
          <a:p>
            <a:r>
              <a:rPr lang="pt-BR" b="1" dirty="0"/>
              <a:t>18,338</a:t>
            </a:r>
          </a:p>
        </p:txBody>
      </p:sp>
      <p:sp>
        <p:nvSpPr>
          <p:cNvPr id="12" name="Retângulo 11"/>
          <p:cNvSpPr/>
          <p:nvPr/>
        </p:nvSpPr>
        <p:spPr>
          <a:xfrm>
            <a:off x="5929322" y="2214554"/>
            <a:ext cx="1643074" cy="10001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en-US" dirty="0"/>
            </a:br>
            <a:r>
              <a:rPr lang="en-US" b="1" dirty="0"/>
              <a:t>Diplomas Awarded</a:t>
            </a:r>
          </a:p>
          <a:p>
            <a:r>
              <a:rPr lang="en-US" b="1" dirty="0"/>
              <a:t>2,249</a:t>
            </a:r>
          </a:p>
          <a:p>
            <a:endParaRPr lang="pt-BR" dirty="0"/>
          </a:p>
        </p:txBody>
      </p:sp>
      <p:sp>
        <p:nvSpPr>
          <p:cNvPr id="13" name="Retângulo 12"/>
          <p:cNvSpPr/>
          <p:nvPr/>
        </p:nvSpPr>
        <p:spPr>
          <a:xfrm>
            <a:off x="1285852" y="3416858"/>
            <a:ext cx="1239250" cy="369332"/>
          </a:xfrm>
          <a:prstGeom prst="rect">
            <a:avLst/>
          </a:prstGeom>
        </p:spPr>
        <p:txBody>
          <a:bodyPr wrap="none">
            <a:spAutoFit/>
          </a:bodyPr>
          <a:lstStyle/>
          <a:p>
            <a:r>
              <a:rPr lang="pt-BR" b="1" dirty="0"/>
              <a:t>GRADUATE</a:t>
            </a:r>
          </a:p>
        </p:txBody>
      </p:sp>
      <p:sp>
        <p:nvSpPr>
          <p:cNvPr id="15" name="Retângulo 14"/>
          <p:cNvSpPr/>
          <p:nvPr/>
        </p:nvSpPr>
        <p:spPr>
          <a:xfrm>
            <a:off x="1643042" y="3857628"/>
            <a:ext cx="1785950" cy="13573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Academic Programs</a:t>
            </a:r>
          </a:p>
          <a:p>
            <a:r>
              <a:rPr lang="en-US" sz="2400" b="1" dirty="0"/>
              <a:t>156</a:t>
            </a:r>
            <a:br>
              <a:rPr lang="en-US" sz="1200" b="1" dirty="0"/>
            </a:br>
            <a:r>
              <a:rPr lang="en-US" sz="1000" b="1" dirty="0"/>
              <a:t>Master: 74 | Doctorate: 68 | Specialization: 14</a:t>
            </a:r>
          </a:p>
        </p:txBody>
      </p:sp>
      <p:sp>
        <p:nvSpPr>
          <p:cNvPr id="16" name="Retângulo 15"/>
          <p:cNvSpPr/>
          <p:nvPr/>
        </p:nvSpPr>
        <p:spPr>
          <a:xfrm>
            <a:off x="3714744" y="3857628"/>
            <a:ext cx="1785950" cy="13573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t>Students</a:t>
            </a:r>
          </a:p>
          <a:p>
            <a:r>
              <a:rPr lang="en-US" sz="2400" dirty="0"/>
              <a:t>16,195</a:t>
            </a:r>
            <a:br>
              <a:rPr lang="en-US" sz="1200" dirty="0"/>
            </a:br>
            <a:r>
              <a:rPr lang="en-US" sz="1100" dirty="0"/>
              <a:t>Master: 5,263 | Doctorate: 6,141 | Specialization: 1,425 | Special Enrollments: 3,366</a:t>
            </a:r>
          </a:p>
        </p:txBody>
      </p:sp>
      <p:sp>
        <p:nvSpPr>
          <p:cNvPr id="17" name="Retângulo 16"/>
          <p:cNvSpPr/>
          <p:nvPr/>
        </p:nvSpPr>
        <p:spPr>
          <a:xfrm>
            <a:off x="6000760" y="3857628"/>
            <a:ext cx="1857388" cy="135732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Thesis</a:t>
            </a:r>
          </a:p>
          <a:p>
            <a:r>
              <a:rPr lang="pt-BR" sz="2800" dirty="0"/>
              <a:t>2,546</a:t>
            </a:r>
            <a:endParaRPr lang="en-US" sz="1200" dirty="0"/>
          </a:p>
          <a:p>
            <a:r>
              <a:rPr lang="en-US" sz="1200" dirty="0"/>
              <a:t>Master: 1,310 | Doctorate: 946 | Specialization: 290</a:t>
            </a:r>
            <a:endParaRPr lang="pt-BR" sz="1200" b="1" dirty="0"/>
          </a:p>
          <a:p>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548680"/>
            <a:ext cx="5122912" cy="1143000"/>
          </a:xfrm>
        </p:spPr>
        <p:txBody>
          <a:bodyPr>
            <a:normAutofit/>
          </a:bodyPr>
          <a:lstStyle/>
          <a:p>
            <a:r>
              <a:rPr lang="en-US" dirty="0"/>
              <a:t>Agenda</a:t>
            </a:r>
          </a:p>
        </p:txBody>
      </p:sp>
      <p:sp>
        <p:nvSpPr>
          <p:cNvPr id="3" name="Content Placeholder 2"/>
          <p:cNvSpPr>
            <a:spLocks noGrp="1"/>
          </p:cNvSpPr>
          <p:nvPr>
            <p:ph idx="1"/>
          </p:nvPr>
        </p:nvSpPr>
        <p:spPr/>
        <p:txBody>
          <a:bodyPr/>
          <a:lstStyle/>
          <a:p>
            <a:r>
              <a:rPr lang="en-US" dirty="0"/>
              <a:t>Introduction</a:t>
            </a:r>
          </a:p>
          <a:p>
            <a:r>
              <a:rPr lang="en-US" dirty="0"/>
              <a:t>MCU 2020</a:t>
            </a:r>
          </a:p>
          <a:p>
            <a:r>
              <a:rPr lang="en-US" dirty="0"/>
              <a:t>Living Values</a:t>
            </a:r>
          </a:p>
          <a:p>
            <a:r>
              <a:rPr lang="en-US" dirty="0"/>
              <a:t>Student Engagement</a:t>
            </a:r>
          </a:p>
          <a:p>
            <a:r>
              <a:rPr lang="en-US" dirty="0"/>
              <a:t>Closing remarks</a:t>
            </a:r>
          </a:p>
          <a:p>
            <a:r>
              <a:rPr lang="en-US" dirty="0"/>
              <a:t>Questions and discussion</a:t>
            </a:r>
          </a:p>
          <a:p>
            <a:endParaRPr lang="en-US" dirty="0"/>
          </a:p>
        </p:txBody>
      </p:sp>
    </p:spTree>
    <p:extLst>
      <p:ext uri="{BB962C8B-B14F-4D97-AF65-F5344CB8AC3E}">
        <p14:creationId xmlns:p14="http://schemas.microsoft.com/office/powerpoint/2010/main" val="26729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838978"/>
            <a:ext cx="8229600" cy="1143000"/>
          </a:xfrm>
        </p:spPr>
        <p:txBody>
          <a:bodyPr>
            <a:normAutofit/>
          </a:bodyPr>
          <a:lstStyle/>
          <a:p>
            <a:pPr algn="r"/>
            <a:r>
              <a:rPr lang="en-US" sz="2800" b="1" dirty="0"/>
              <a:t>Facts &amp; Figures</a:t>
            </a:r>
            <a:br>
              <a:rPr lang="en-US" sz="2800" b="1" dirty="0"/>
            </a:br>
            <a:r>
              <a:rPr lang="en-US" sz="2800" b="1" dirty="0"/>
              <a:t>Some numbers that best describe UNICAMP </a:t>
            </a:r>
            <a:endParaRPr lang="pt-BR" sz="2800" b="1" dirty="0"/>
          </a:p>
        </p:txBody>
      </p:sp>
      <p:sp>
        <p:nvSpPr>
          <p:cNvPr id="3" name="Espaço Reservado para Conteúdo 2"/>
          <p:cNvSpPr>
            <a:spLocks noGrp="1"/>
          </p:cNvSpPr>
          <p:nvPr>
            <p:ph idx="1"/>
          </p:nvPr>
        </p:nvSpPr>
        <p:spPr/>
        <p:txBody>
          <a:bodyPr>
            <a:normAutofit fontScale="92500" lnSpcReduction="10000"/>
          </a:bodyPr>
          <a:lstStyle/>
          <a:p>
            <a:pPr>
              <a:buNone/>
            </a:pPr>
            <a:endParaRPr lang="pt-BR" b="1" dirty="0"/>
          </a:p>
          <a:p>
            <a:pPr>
              <a:buNone/>
            </a:pPr>
            <a:r>
              <a:rPr lang="pt-BR" b="1" dirty="0"/>
              <a:t>HUMAN RESOURCES</a:t>
            </a:r>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buNone/>
            </a:pPr>
            <a:endParaRPr lang="pt-BR" sz="800" dirty="0"/>
          </a:p>
          <a:p>
            <a:pPr algn="r">
              <a:buNone/>
            </a:pPr>
            <a:r>
              <a:rPr lang="pt-BR" sz="1300" dirty="0"/>
              <a:t>http://www.internationaloffice.unicamp.br/english/international-visitors/the-university/facts-figures/</a:t>
            </a:r>
          </a:p>
        </p:txBody>
      </p:sp>
      <p:pic>
        <p:nvPicPr>
          <p:cNvPr id="4" name="image13.jpg" descr="Logotipo Unicamp"/>
          <p:cNvPicPr/>
          <p:nvPr/>
        </p:nvPicPr>
        <p:blipFill>
          <a:blip r:embed="rId2"/>
          <a:srcRect/>
          <a:stretch>
            <a:fillRect/>
          </a:stretch>
        </p:blipFill>
        <p:spPr>
          <a:xfrm>
            <a:off x="0" y="5706185"/>
            <a:ext cx="1656271" cy="897148"/>
          </a:xfrm>
          <a:prstGeom prst="rect">
            <a:avLst/>
          </a:prstGeom>
          <a:ln/>
        </p:spPr>
      </p:pic>
      <p:sp>
        <p:nvSpPr>
          <p:cNvPr id="6" name="Retângulo 5"/>
          <p:cNvSpPr/>
          <p:nvPr/>
        </p:nvSpPr>
        <p:spPr>
          <a:xfrm>
            <a:off x="785786" y="3429000"/>
            <a:ext cx="1857388"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1" dirty="0" err="1"/>
              <a:t>Faculty</a:t>
            </a:r>
            <a:endParaRPr lang="pt-BR" sz="2000" b="1" dirty="0"/>
          </a:p>
          <a:p>
            <a:r>
              <a:rPr lang="pt-BR" sz="2000" b="1" dirty="0"/>
              <a:t>1,759</a:t>
            </a:r>
          </a:p>
        </p:txBody>
      </p:sp>
      <p:sp>
        <p:nvSpPr>
          <p:cNvPr id="7" name="Retângulo 6"/>
          <p:cNvSpPr/>
          <p:nvPr/>
        </p:nvSpPr>
        <p:spPr>
          <a:xfrm>
            <a:off x="6000760" y="3429000"/>
            <a:ext cx="1857388"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000" b="1" dirty="0" err="1"/>
              <a:t>Non-Faculty</a:t>
            </a:r>
            <a:endParaRPr lang="pt-BR" sz="2000" b="1" dirty="0"/>
          </a:p>
          <a:p>
            <a:r>
              <a:rPr lang="pt-BR" sz="2000" b="1" dirty="0"/>
              <a:t>8,254</a:t>
            </a:r>
          </a:p>
        </p:txBody>
      </p:sp>
      <p:sp>
        <p:nvSpPr>
          <p:cNvPr id="8" name="Retângulo 7"/>
          <p:cNvSpPr/>
          <p:nvPr/>
        </p:nvSpPr>
        <p:spPr>
          <a:xfrm>
            <a:off x="3500430" y="3429000"/>
            <a:ext cx="1857388" cy="1143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Faculty with Doctorate Degree</a:t>
            </a:r>
          </a:p>
          <a:p>
            <a:r>
              <a:rPr lang="en-US" b="1" dirty="0"/>
              <a:t>99%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4389-4A36-824B-A6A6-CE90A8E60BBA}"/>
              </a:ext>
            </a:extLst>
          </p:cNvPr>
          <p:cNvSpPr>
            <a:spLocks noGrp="1"/>
          </p:cNvSpPr>
          <p:nvPr>
            <p:ph type="title"/>
          </p:nvPr>
        </p:nvSpPr>
        <p:spPr>
          <a:xfrm>
            <a:off x="3563888" y="274638"/>
            <a:ext cx="3168352" cy="1143000"/>
          </a:xfrm>
        </p:spPr>
        <p:txBody>
          <a:bodyPr>
            <a:normAutofit fontScale="90000"/>
          </a:bodyPr>
          <a:lstStyle/>
          <a:p>
            <a:r>
              <a:rPr lang="en-CA" b="1" i="1" dirty="0"/>
              <a:t>The Living Values</a:t>
            </a:r>
            <a:br>
              <a:rPr lang="en-CA" b="1" i="1" dirty="0"/>
            </a:br>
            <a:r>
              <a:rPr lang="en-CA" b="1" i="1" dirty="0"/>
              <a:t>Project at </a:t>
            </a:r>
            <a:r>
              <a:rPr lang="en-CA" b="1" i="1" dirty="0" err="1"/>
              <a:t>Unicamp</a:t>
            </a:r>
            <a:endParaRPr lang="en-US" dirty="0"/>
          </a:p>
        </p:txBody>
      </p:sp>
      <p:sp>
        <p:nvSpPr>
          <p:cNvPr id="3" name="Content Placeholder 2">
            <a:extLst>
              <a:ext uri="{FF2B5EF4-FFF2-40B4-BE49-F238E27FC236}">
                <a16:creationId xmlns:a16="http://schemas.microsoft.com/office/drawing/2014/main" id="{42CFC89A-129A-E84A-A52E-0976CB0A3F3E}"/>
              </a:ext>
            </a:extLst>
          </p:cNvPr>
          <p:cNvSpPr>
            <a:spLocks noGrp="1"/>
          </p:cNvSpPr>
          <p:nvPr>
            <p:ph idx="1"/>
          </p:nvPr>
        </p:nvSpPr>
        <p:spPr/>
        <p:txBody>
          <a:bodyPr/>
          <a:lstStyle/>
          <a:p>
            <a:pPr marL="0" lvl="0" indent="0" algn="ctr">
              <a:buNone/>
              <a:defRPr/>
            </a:pPr>
            <a:r>
              <a:rPr lang="en-US" b="1" dirty="0"/>
              <a:t>Project Objectives: investigate and discuss</a:t>
            </a:r>
          </a:p>
          <a:p>
            <a:pPr marL="0" lvl="0" indent="0">
              <a:buNone/>
              <a:defRPr/>
            </a:pPr>
            <a:endParaRPr lang="en-US" dirty="0">
              <a:solidFill>
                <a:srgbClr val="FF0000"/>
              </a:solidFill>
            </a:endParaRPr>
          </a:p>
          <a:p>
            <a:pPr marL="0" lvl="0" indent="0">
              <a:lnSpc>
                <a:spcPct val="160000"/>
              </a:lnSpc>
              <a:buNone/>
              <a:defRPr/>
            </a:pPr>
            <a:r>
              <a:rPr lang="en-US" dirty="0"/>
              <a:t>1. The values shared by our community</a:t>
            </a:r>
            <a:endParaRPr lang="pt-BR" dirty="0"/>
          </a:p>
          <a:p>
            <a:pPr marL="0" lvl="0" indent="0">
              <a:lnSpc>
                <a:spcPct val="160000"/>
              </a:lnSpc>
              <a:buNone/>
              <a:defRPr/>
            </a:pPr>
            <a:r>
              <a:rPr lang="en-US" dirty="0"/>
              <a:t>2. The values that we must incorporate, and</a:t>
            </a:r>
            <a:endParaRPr lang="pt-BR" dirty="0"/>
          </a:p>
          <a:p>
            <a:pPr marL="0" lvl="0" indent="0">
              <a:lnSpc>
                <a:spcPct val="160000"/>
              </a:lnSpc>
              <a:buNone/>
              <a:defRPr/>
            </a:pPr>
            <a:r>
              <a:rPr lang="en-US" dirty="0"/>
              <a:t>3. The expectations of the society that supports </a:t>
            </a:r>
            <a:r>
              <a:rPr lang="en-US" dirty="0" err="1"/>
              <a:t>Unicamp</a:t>
            </a:r>
            <a:endParaRPr lang="pt-BR" dirty="0"/>
          </a:p>
          <a:p>
            <a:endParaRPr lang="en-US" dirty="0"/>
          </a:p>
        </p:txBody>
      </p:sp>
      <p:pic>
        <p:nvPicPr>
          <p:cNvPr id="4" name="Imagem 5" descr="Valores Vivos.jpg">
            <a:extLst>
              <a:ext uri="{FF2B5EF4-FFF2-40B4-BE49-F238E27FC236}">
                <a16:creationId xmlns:a16="http://schemas.microsoft.com/office/drawing/2014/main" id="{C6665EFC-6978-4141-9933-AD451D3EF38C}"/>
              </a:ext>
            </a:extLst>
          </p:cNvPr>
          <p:cNvPicPr>
            <a:picLocks noChangeAspect="1"/>
          </p:cNvPicPr>
          <p:nvPr/>
        </p:nvPicPr>
        <p:blipFill>
          <a:blip r:embed="rId2"/>
          <a:stretch>
            <a:fillRect/>
          </a:stretch>
        </p:blipFill>
        <p:spPr>
          <a:xfrm>
            <a:off x="7596336" y="387970"/>
            <a:ext cx="1143008" cy="916335"/>
          </a:xfrm>
          <a:prstGeom prst="rect">
            <a:avLst/>
          </a:prstGeom>
        </p:spPr>
      </p:pic>
      <p:pic>
        <p:nvPicPr>
          <p:cNvPr id="5" name="image13.jpg" descr="Logotipo Unicamp">
            <a:extLst>
              <a:ext uri="{FF2B5EF4-FFF2-40B4-BE49-F238E27FC236}">
                <a16:creationId xmlns:a16="http://schemas.microsoft.com/office/drawing/2014/main" id="{ED17F80D-3140-1D40-BBE1-8A18D7D6838B}"/>
              </a:ext>
            </a:extLst>
          </p:cNvPr>
          <p:cNvPicPr/>
          <p:nvPr/>
        </p:nvPicPr>
        <p:blipFill>
          <a:blip r:embed="rId3"/>
          <a:srcRect/>
          <a:stretch>
            <a:fillRect/>
          </a:stretch>
        </p:blipFill>
        <p:spPr>
          <a:xfrm>
            <a:off x="6732240" y="407157"/>
            <a:ext cx="1143008" cy="789595"/>
          </a:xfrm>
          <a:prstGeom prst="rect">
            <a:avLst/>
          </a:prstGeom>
          <a:ln/>
        </p:spPr>
      </p:pic>
    </p:spTree>
    <p:extLst>
      <p:ext uri="{BB962C8B-B14F-4D97-AF65-F5344CB8AC3E}">
        <p14:creationId xmlns:p14="http://schemas.microsoft.com/office/powerpoint/2010/main" val="1709008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879927" y="1364519"/>
            <a:ext cx="5122912" cy="1143000"/>
          </a:xfrm>
        </p:spPr>
        <p:txBody>
          <a:bodyPr>
            <a:normAutofit fontScale="90000"/>
          </a:bodyPr>
          <a:lstStyle/>
          <a:p>
            <a:br>
              <a:rPr lang="en-US" dirty="0"/>
            </a:br>
            <a:br>
              <a:rPr lang="en-US" dirty="0"/>
            </a:br>
            <a:r>
              <a:rPr lang="en-US" sz="4900" b="1" i="1" dirty="0"/>
              <a:t>Steps</a:t>
            </a:r>
            <a:br>
              <a:rPr lang="pt-BR" sz="4900" dirty="0"/>
            </a:br>
            <a:endParaRPr lang="pt-BR" sz="4900" dirty="0"/>
          </a:p>
        </p:txBody>
      </p:sp>
      <p:sp>
        <p:nvSpPr>
          <p:cNvPr id="4" name="Subtítulo 3"/>
          <p:cNvSpPr>
            <a:spLocks noGrp="1"/>
          </p:cNvSpPr>
          <p:nvPr>
            <p:ph idx="1"/>
          </p:nvPr>
        </p:nvSpPr>
        <p:spPr>
          <a:xfrm>
            <a:off x="457200" y="2564904"/>
            <a:ext cx="8229600" cy="4525963"/>
          </a:xfrm>
        </p:spPr>
        <p:txBody>
          <a:bodyPr>
            <a:normAutofit/>
          </a:bodyPr>
          <a:lstStyle/>
          <a:p>
            <a:pPr marL="457200" indent="-457200">
              <a:buFont typeface="+mj-lt"/>
              <a:buAutoNum type="arabicPeriod"/>
            </a:pPr>
            <a:endParaRPr lang="en-US" sz="2400" dirty="0"/>
          </a:p>
          <a:p>
            <a:pPr marL="457200" indent="-457200">
              <a:buFont typeface="+mj-lt"/>
              <a:buAutoNum type="arabicPeriod"/>
            </a:pPr>
            <a:r>
              <a:rPr lang="en-US" sz="2400" dirty="0"/>
              <a:t>Prepared a reference document with definition of consensus concepts by the project management group, aligned with strategic planning and other institutional reports.</a:t>
            </a:r>
          </a:p>
          <a:p>
            <a:pPr marL="457200" indent="-457200">
              <a:buFont typeface="+mj-lt"/>
              <a:buAutoNum type="arabicPeriod"/>
            </a:pPr>
            <a:endParaRPr lang="en-US" sz="2400" dirty="0">
              <a:solidFill>
                <a:srgbClr val="FF0000"/>
              </a:solidFill>
            </a:endParaRPr>
          </a:p>
          <a:p>
            <a:pPr marL="447675" indent="-447675">
              <a:buNone/>
            </a:pPr>
            <a:r>
              <a:rPr lang="en-US" sz="2400" dirty="0"/>
              <a:t>2.  Workshop for validation of values and definitions &amp;  perception of values experienced at Unicamp (May 26, 2018) - Unicamp Administration and students.</a:t>
            </a:r>
          </a:p>
          <a:p>
            <a:pPr marL="0" indent="0">
              <a:buNone/>
            </a:pPr>
            <a:endParaRPr lang="en-US" sz="2400" dirty="0"/>
          </a:p>
          <a:p>
            <a:pPr marL="538163" indent="-538163">
              <a:buNone/>
            </a:pPr>
            <a:r>
              <a:rPr lang="en-US" sz="2400" dirty="0"/>
              <a:t>3. Alignment with Unicamp Strategic Planning cycle. </a:t>
            </a:r>
          </a:p>
        </p:txBody>
      </p:sp>
      <p:pic>
        <p:nvPicPr>
          <p:cNvPr id="5" name="image13.jpg" descr="Logotipo Unicamp"/>
          <p:cNvPicPr/>
          <p:nvPr/>
        </p:nvPicPr>
        <p:blipFill>
          <a:blip r:embed="rId2"/>
          <a:srcRect/>
          <a:stretch>
            <a:fillRect/>
          </a:stretch>
        </p:blipFill>
        <p:spPr>
          <a:xfrm>
            <a:off x="6174703" y="361385"/>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543792" y="274638"/>
            <a:ext cx="1143008" cy="916335"/>
          </a:xfrm>
          <a:prstGeom prst="rect">
            <a:avLst/>
          </a:prstGeom>
        </p:spPr>
      </p:pic>
      <p:sp>
        <p:nvSpPr>
          <p:cNvPr id="7" name="Retângulo 6"/>
          <p:cNvSpPr/>
          <p:nvPr/>
        </p:nvSpPr>
        <p:spPr>
          <a:xfrm>
            <a:off x="2857488" y="1360867"/>
            <a:ext cx="3167790" cy="769441"/>
          </a:xfrm>
          <a:prstGeom prst="rect">
            <a:avLst/>
          </a:prstGeom>
        </p:spPr>
        <p:txBody>
          <a:bodyPr wrap="none">
            <a:spAutoFit/>
          </a:bodyPr>
          <a:lstStyle/>
          <a:p>
            <a:pPr lvl="0"/>
            <a:r>
              <a:rPr lang="en-GB" sz="4400" b="1" dirty="0">
                <a:solidFill>
                  <a:prstClr val="black"/>
                </a:solidFill>
              </a:rPr>
              <a:t>What we did</a:t>
            </a:r>
            <a:endParaRPr lang="pt-BR" sz="4400" b="1" dirty="0">
              <a:solidFill>
                <a:prstClr val="black"/>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3.jpg" descr="Logotipo Unicamp"/>
          <p:cNvPicPr/>
          <p:nvPr/>
        </p:nvPicPr>
        <p:blipFill>
          <a:blip r:embed="rId2"/>
          <a:srcRect/>
          <a:stretch>
            <a:fillRect/>
          </a:stretch>
        </p:blipFill>
        <p:spPr>
          <a:xfrm>
            <a:off x="5834347" y="303642"/>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308304" y="181843"/>
            <a:ext cx="1143008" cy="916335"/>
          </a:xfrm>
          <a:prstGeom prst="rect">
            <a:avLst/>
          </a:prstGeom>
        </p:spPr>
      </p:pic>
      <p:sp>
        <p:nvSpPr>
          <p:cNvPr id="10" name="Retângulo 9"/>
          <p:cNvSpPr/>
          <p:nvPr/>
        </p:nvSpPr>
        <p:spPr>
          <a:xfrm>
            <a:off x="785786" y="6286520"/>
            <a:ext cx="7858180" cy="369332"/>
          </a:xfrm>
          <a:prstGeom prst="rect">
            <a:avLst/>
          </a:prstGeom>
        </p:spPr>
        <p:txBody>
          <a:bodyPr wrap="square">
            <a:spAutoFit/>
          </a:bodyPr>
          <a:lstStyle/>
          <a:p>
            <a:r>
              <a:rPr lang="pt-BR" dirty="0"/>
              <a:t>https://www.ea2.unicamp.br/events/event/workshop-valores-vivos-da-unicamp/</a:t>
            </a:r>
          </a:p>
        </p:txBody>
      </p:sp>
      <p:pic>
        <p:nvPicPr>
          <p:cNvPr id="11" name="Espaço Reservado para Conteúdo 9" descr="img_DEST_seus-valores_rreitor_20180517.jpg"/>
          <p:cNvPicPr>
            <a:picLocks noChangeAspect="1"/>
          </p:cNvPicPr>
          <p:nvPr/>
        </p:nvPicPr>
        <p:blipFill>
          <a:blip r:embed="rId4"/>
          <a:stretch>
            <a:fillRect/>
          </a:stretch>
        </p:blipFill>
        <p:spPr>
          <a:xfrm>
            <a:off x="5303401" y="1641781"/>
            <a:ext cx="3251596" cy="2167730"/>
          </a:xfrm>
          <a:prstGeom prst="rect">
            <a:avLst/>
          </a:prstGeom>
        </p:spPr>
      </p:pic>
      <p:pic>
        <p:nvPicPr>
          <p:cNvPr id="12" name="Imagem 11" descr="img_DEST_seus-valores_capaJU_20180517.jpg"/>
          <p:cNvPicPr>
            <a:picLocks noChangeAspect="1"/>
          </p:cNvPicPr>
          <p:nvPr/>
        </p:nvPicPr>
        <p:blipFill>
          <a:blip r:embed="rId5"/>
          <a:stretch>
            <a:fillRect/>
          </a:stretch>
        </p:blipFill>
        <p:spPr>
          <a:xfrm>
            <a:off x="5354201" y="4417906"/>
            <a:ext cx="3527222" cy="1867353"/>
          </a:xfrm>
          <a:prstGeom prst="rect">
            <a:avLst/>
          </a:prstGeom>
        </p:spPr>
      </p:pic>
      <p:pic>
        <p:nvPicPr>
          <p:cNvPr id="13" name="Espaço Reservado para Conteúdo 8" descr="Workshop.png"/>
          <p:cNvPicPr>
            <a:picLocks noGrp="1" noChangeAspect="1"/>
          </p:cNvPicPr>
          <p:nvPr>
            <p:ph idx="1"/>
          </p:nvPr>
        </p:nvPicPr>
        <p:blipFill>
          <a:blip r:embed="rId6"/>
          <a:stretch>
            <a:fillRect/>
          </a:stretch>
        </p:blipFill>
        <p:spPr>
          <a:xfrm>
            <a:off x="323528" y="2107453"/>
            <a:ext cx="4640585" cy="3489251"/>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002575" y="332656"/>
            <a:ext cx="5122912" cy="1143000"/>
          </a:xfrm>
        </p:spPr>
        <p:txBody>
          <a:bodyPr>
            <a:normAutofit fontScale="90000"/>
          </a:bodyPr>
          <a:lstStyle/>
          <a:p>
            <a:br>
              <a:rPr lang="en-US" dirty="0"/>
            </a:br>
            <a:br>
              <a:rPr lang="en-US" dirty="0"/>
            </a:br>
            <a:r>
              <a:rPr lang="en-US" sz="4000" b="1" i="1" dirty="0"/>
              <a:t>Workshop dynamics  </a:t>
            </a:r>
            <a:br>
              <a:rPr lang="pt-BR" dirty="0"/>
            </a:br>
            <a:endParaRPr lang="pt-BR" dirty="0"/>
          </a:p>
        </p:txBody>
      </p:sp>
      <p:sp>
        <p:nvSpPr>
          <p:cNvPr id="4" name="Subtítulo 3"/>
          <p:cNvSpPr>
            <a:spLocks noGrp="1"/>
          </p:cNvSpPr>
          <p:nvPr>
            <p:ph idx="1"/>
          </p:nvPr>
        </p:nvSpPr>
        <p:spPr/>
        <p:txBody>
          <a:bodyPr>
            <a:normAutofit fontScale="92500"/>
          </a:bodyPr>
          <a:lstStyle/>
          <a:p>
            <a:pPr marL="457200" indent="-457200">
              <a:buNone/>
            </a:pPr>
            <a:endParaRPr lang="en-US" sz="2400" dirty="0"/>
          </a:p>
          <a:p>
            <a:pPr marL="457200" indent="-457200" algn="ctr">
              <a:buNone/>
            </a:pPr>
            <a:r>
              <a:rPr lang="en-US" sz="2800" dirty="0"/>
              <a:t>The participants discussed initially:</a:t>
            </a:r>
          </a:p>
          <a:p>
            <a:pPr>
              <a:buNone/>
            </a:pPr>
            <a:endParaRPr lang="pt-BR" sz="2400" dirty="0"/>
          </a:p>
          <a:p>
            <a:r>
              <a:rPr lang="en-US" sz="2800" dirty="0"/>
              <a:t>The extent to which the original core values (Institutional autonomy; Academic freedom) of the Magna Charta </a:t>
            </a:r>
            <a:r>
              <a:rPr lang="en-US" sz="2800" i="1" dirty="0"/>
              <a:t>Universitatum</a:t>
            </a:r>
            <a:r>
              <a:rPr lang="en-US" sz="2800" dirty="0"/>
              <a:t> are still relevant after three decades</a:t>
            </a:r>
          </a:p>
          <a:p>
            <a:pPr marL="457200" indent="-457200" algn="ctr">
              <a:buAutoNum type="arabicPeriod"/>
            </a:pPr>
            <a:endParaRPr lang="en-US" sz="2800" b="1" i="1" dirty="0"/>
          </a:p>
          <a:p>
            <a:r>
              <a:rPr lang="en-US" sz="2800" dirty="0">
                <a:solidFill>
                  <a:srgbClr val="000000"/>
                </a:solidFill>
              </a:rPr>
              <a:t>What new values are relevant to be added to the list, including the ones that are unique or especially important at Unicamp </a:t>
            </a:r>
          </a:p>
          <a:p>
            <a:pPr marL="457200" indent="-457200" algn="ctr">
              <a:buNone/>
            </a:pPr>
            <a:endParaRPr lang="en-US" sz="3600" dirty="0"/>
          </a:p>
          <a:p>
            <a:pPr marL="457200" indent="-457200" algn="ctr">
              <a:buNone/>
            </a:pPr>
            <a:endParaRPr lang="en-US" sz="3600" dirty="0"/>
          </a:p>
          <a:p>
            <a:endParaRPr lang="en-US" sz="2400" dirty="0"/>
          </a:p>
          <a:p>
            <a:endParaRPr lang="en-US" sz="2400" dirty="0"/>
          </a:p>
        </p:txBody>
      </p:sp>
      <p:pic>
        <p:nvPicPr>
          <p:cNvPr id="5" name="image13.jpg" descr="Logotipo Unicamp"/>
          <p:cNvPicPr/>
          <p:nvPr/>
        </p:nvPicPr>
        <p:blipFill>
          <a:blip r:embed="rId2"/>
          <a:srcRect/>
          <a:stretch>
            <a:fillRect/>
          </a:stretch>
        </p:blipFill>
        <p:spPr>
          <a:xfrm>
            <a:off x="6300192" y="179872"/>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543792" y="69404"/>
            <a:ext cx="1143008" cy="91633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053377" y="723212"/>
            <a:ext cx="5122912" cy="1143000"/>
          </a:xfrm>
        </p:spPr>
        <p:txBody>
          <a:bodyPr>
            <a:normAutofit/>
          </a:bodyPr>
          <a:lstStyle/>
          <a:p>
            <a:br>
              <a:rPr lang="en-US" dirty="0"/>
            </a:br>
            <a:r>
              <a:rPr lang="en-US" sz="3600" b="1" i="1" dirty="0"/>
              <a:t>Values by priority order</a:t>
            </a:r>
            <a:endParaRPr lang="pt-BR" i="1" dirty="0"/>
          </a:p>
        </p:txBody>
      </p:sp>
      <p:sp>
        <p:nvSpPr>
          <p:cNvPr id="4" name="Subtítulo 3"/>
          <p:cNvSpPr>
            <a:spLocks noGrp="1"/>
          </p:cNvSpPr>
          <p:nvPr>
            <p:ph idx="1"/>
          </p:nvPr>
        </p:nvSpPr>
        <p:spPr>
          <a:xfrm>
            <a:off x="500034" y="1357298"/>
            <a:ext cx="8229600" cy="4525963"/>
          </a:xfrm>
        </p:spPr>
        <p:txBody>
          <a:bodyPr>
            <a:normAutofit/>
          </a:bodyPr>
          <a:lstStyle/>
          <a:p>
            <a:endParaRPr lang="pt-BR" sz="2400" dirty="0"/>
          </a:p>
          <a:p>
            <a:pPr>
              <a:buNone/>
            </a:pPr>
            <a:endParaRPr lang="pt-BR" sz="2400" dirty="0"/>
          </a:p>
          <a:p>
            <a:pPr marL="457200" indent="-457200" algn="ctr">
              <a:buNone/>
            </a:pPr>
            <a:endParaRPr lang="en-US" sz="3600" dirty="0"/>
          </a:p>
          <a:p>
            <a:pPr marL="457200" indent="-457200" algn="ctr">
              <a:buNone/>
            </a:pPr>
            <a:endParaRPr lang="en-US" sz="3600" dirty="0"/>
          </a:p>
          <a:p>
            <a:endParaRPr lang="en-US" sz="2400" dirty="0"/>
          </a:p>
          <a:p>
            <a:endParaRPr lang="en-US" sz="2400" dirty="0"/>
          </a:p>
        </p:txBody>
      </p:sp>
      <p:pic>
        <p:nvPicPr>
          <p:cNvPr id="5" name="image13.jpg" descr="Logotipo Unicamp"/>
          <p:cNvPicPr/>
          <p:nvPr/>
        </p:nvPicPr>
        <p:blipFill>
          <a:blip r:embed="rId3"/>
          <a:srcRect/>
          <a:stretch>
            <a:fillRect/>
          </a:stretch>
        </p:blipFill>
        <p:spPr>
          <a:xfrm>
            <a:off x="5996900" y="239292"/>
            <a:ext cx="1656271" cy="897148"/>
          </a:xfrm>
          <a:prstGeom prst="rect">
            <a:avLst/>
          </a:prstGeom>
          <a:ln/>
        </p:spPr>
      </p:pic>
      <p:pic>
        <p:nvPicPr>
          <p:cNvPr id="6" name="Imagem 5" descr="Valores Vivos.jpg"/>
          <p:cNvPicPr>
            <a:picLocks noChangeAspect="1"/>
          </p:cNvPicPr>
          <p:nvPr/>
        </p:nvPicPr>
        <p:blipFill>
          <a:blip r:embed="rId4"/>
          <a:stretch>
            <a:fillRect/>
          </a:stretch>
        </p:blipFill>
        <p:spPr>
          <a:xfrm>
            <a:off x="7562245" y="218460"/>
            <a:ext cx="1143008" cy="916335"/>
          </a:xfrm>
          <a:prstGeom prst="rect">
            <a:avLst/>
          </a:prstGeom>
        </p:spPr>
      </p:pic>
      <p:graphicFrame>
        <p:nvGraphicFramePr>
          <p:cNvPr id="1026" name="Object 2"/>
          <p:cNvGraphicFramePr>
            <a:graphicFrameLocks noChangeAspect="1"/>
          </p:cNvGraphicFramePr>
          <p:nvPr/>
        </p:nvGraphicFramePr>
        <p:xfrm>
          <a:off x="1544919" y="1772816"/>
          <a:ext cx="6139829" cy="5373232"/>
        </p:xfrm>
        <a:graphic>
          <a:graphicData uri="http://schemas.openxmlformats.org/presentationml/2006/ole">
            <mc:AlternateContent xmlns:mc="http://schemas.openxmlformats.org/markup-compatibility/2006">
              <mc:Choice xmlns:v="urn:schemas-microsoft-com:vml" Requires="v">
                <p:oleObj spid="_x0000_s1028" name="Documento" r:id="rId5" imgW="5530101" imgH="4840838" progId="Word.Document.12">
                  <p:embed/>
                </p:oleObj>
              </mc:Choice>
              <mc:Fallback>
                <p:oleObj name="Documento" r:id="rId5" imgW="5530101" imgH="4840838" progId="Word.Document.12">
                  <p:embed/>
                  <p:pic>
                    <p:nvPicPr>
                      <p:cNvPr id="1026"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4919" y="1772816"/>
                        <a:ext cx="6139829" cy="5373232"/>
                      </a:xfrm>
                      <a:prstGeom prst="rect">
                        <a:avLst/>
                      </a:prstGeom>
                      <a:noFill/>
                      <a:ln>
                        <a:noFill/>
                      </a:ln>
                      <a:effec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010544" y="1388454"/>
            <a:ext cx="5122912" cy="1143000"/>
          </a:xfrm>
        </p:spPr>
        <p:txBody>
          <a:bodyPr>
            <a:normAutofit/>
          </a:bodyPr>
          <a:lstStyle/>
          <a:p>
            <a:br>
              <a:rPr lang="en-US" dirty="0"/>
            </a:br>
            <a:r>
              <a:rPr lang="en-US" sz="3600" b="1" dirty="0"/>
              <a:t> </a:t>
            </a:r>
            <a:r>
              <a:rPr lang="en-US" sz="3600" b="1" i="1" dirty="0"/>
              <a:t> Workshop Development</a:t>
            </a:r>
            <a:endParaRPr lang="pt-BR" dirty="0"/>
          </a:p>
        </p:txBody>
      </p:sp>
      <p:sp>
        <p:nvSpPr>
          <p:cNvPr id="4" name="Subtítulo 3"/>
          <p:cNvSpPr>
            <a:spLocks noGrp="1"/>
          </p:cNvSpPr>
          <p:nvPr>
            <p:ph idx="1"/>
          </p:nvPr>
        </p:nvSpPr>
        <p:spPr>
          <a:xfrm>
            <a:off x="457200" y="2708920"/>
            <a:ext cx="8229600" cy="4525963"/>
          </a:xfrm>
        </p:spPr>
        <p:txBody>
          <a:bodyPr>
            <a:normAutofit/>
          </a:bodyPr>
          <a:lstStyle/>
          <a:p>
            <a:pPr marL="457200" indent="-457200" algn="ctr">
              <a:buNone/>
            </a:pPr>
            <a:r>
              <a:rPr lang="en-US" sz="2800" dirty="0"/>
              <a:t>Later, the participants were assembled in small groups:</a:t>
            </a:r>
          </a:p>
          <a:p>
            <a:pPr marL="457200" indent="-457200" algn="ctr">
              <a:buNone/>
            </a:pPr>
            <a:endParaRPr lang="en-US" sz="2800" dirty="0"/>
          </a:p>
          <a:p>
            <a:pPr lvl="0"/>
            <a:r>
              <a:rPr lang="en-US" sz="2000" dirty="0"/>
              <a:t>Is this a value lived at Unicamp? What is the evidence that this is a living value at Unicamp?</a:t>
            </a:r>
          </a:p>
          <a:p>
            <a:pPr lvl="0"/>
            <a:endParaRPr lang="pt-BR" sz="2000" dirty="0"/>
          </a:p>
          <a:p>
            <a:pPr lvl="0"/>
            <a:r>
              <a:rPr lang="en-US" sz="2000" dirty="0"/>
              <a:t>What are the successful experiences at Unicamp in relation to this value?</a:t>
            </a:r>
            <a:endParaRPr lang="pt-BR" sz="2000" dirty="0"/>
          </a:p>
          <a:p>
            <a:pPr lvl="0"/>
            <a:endParaRPr lang="en-US" sz="2000" dirty="0"/>
          </a:p>
          <a:p>
            <a:pPr lvl="0"/>
            <a:r>
              <a:rPr lang="en-US" sz="2000" dirty="0"/>
              <a:t>What are the difficulties in living or incorporating this value?</a:t>
            </a:r>
            <a:endParaRPr lang="pt-BR" sz="2000" dirty="0"/>
          </a:p>
          <a:p>
            <a:pPr lvl="0"/>
            <a:endParaRPr lang="en-US" sz="2000" dirty="0"/>
          </a:p>
          <a:p>
            <a:pPr lvl="0"/>
            <a:r>
              <a:rPr lang="en-US" sz="2000" dirty="0"/>
              <a:t>What actions should be taken to reduce or remove these difficulties?</a:t>
            </a:r>
            <a:endParaRPr lang="pt-BR" sz="2000" dirty="0"/>
          </a:p>
          <a:p>
            <a:pPr marL="457200" indent="-457200" algn="ctr">
              <a:buNone/>
            </a:pPr>
            <a:endParaRPr lang="pt-BR" sz="2400" dirty="0"/>
          </a:p>
          <a:p>
            <a:pPr marL="457200" indent="-457200" algn="ctr">
              <a:buNone/>
            </a:pPr>
            <a:endParaRPr lang="en-US" sz="3600" dirty="0"/>
          </a:p>
          <a:p>
            <a:pPr marL="457200" indent="-457200" algn="ctr">
              <a:buNone/>
            </a:pPr>
            <a:endParaRPr lang="en-US" sz="3600" dirty="0"/>
          </a:p>
          <a:p>
            <a:endParaRPr lang="en-US" sz="2400" dirty="0"/>
          </a:p>
          <a:p>
            <a:endParaRPr lang="en-US" sz="2400" dirty="0"/>
          </a:p>
        </p:txBody>
      </p:sp>
      <p:pic>
        <p:nvPicPr>
          <p:cNvPr id="5" name="image13.jpg" descr="Logotipo Unicamp"/>
          <p:cNvPicPr/>
          <p:nvPr/>
        </p:nvPicPr>
        <p:blipFill>
          <a:blip r:embed="rId2"/>
          <a:srcRect/>
          <a:stretch>
            <a:fillRect/>
          </a:stretch>
        </p:blipFill>
        <p:spPr>
          <a:xfrm>
            <a:off x="5939796" y="164293"/>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596067" y="145106"/>
            <a:ext cx="1143008" cy="91633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428612"/>
            <a:ext cx="8329642" cy="1143000"/>
          </a:xfrm>
        </p:spPr>
        <p:txBody>
          <a:bodyPr>
            <a:normAutofit/>
          </a:bodyPr>
          <a:lstStyle/>
          <a:p>
            <a:br>
              <a:rPr lang="en-US" dirty="0"/>
            </a:br>
            <a:endParaRPr lang="pt-BR" sz="2700" b="1" i="1" dirty="0"/>
          </a:p>
        </p:txBody>
      </p:sp>
      <p:pic>
        <p:nvPicPr>
          <p:cNvPr id="5" name="image13.jpg" descr="Logotipo Unicamp"/>
          <p:cNvPicPr/>
          <p:nvPr/>
        </p:nvPicPr>
        <p:blipFill>
          <a:blip r:embed="rId2"/>
          <a:srcRect/>
          <a:stretch>
            <a:fillRect/>
          </a:stretch>
        </p:blipFill>
        <p:spPr>
          <a:xfrm>
            <a:off x="6444208" y="239935"/>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740352" y="278717"/>
            <a:ext cx="1143008" cy="897148"/>
          </a:xfrm>
          <a:prstGeom prst="rect">
            <a:avLst/>
          </a:prstGeom>
        </p:spPr>
      </p:pic>
      <p:sp>
        <p:nvSpPr>
          <p:cNvPr id="7" name="Retângulo 6"/>
          <p:cNvSpPr/>
          <p:nvPr/>
        </p:nvSpPr>
        <p:spPr>
          <a:xfrm>
            <a:off x="2843808" y="1211463"/>
            <a:ext cx="3273845" cy="584775"/>
          </a:xfrm>
          <a:prstGeom prst="rect">
            <a:avLst/>
          </a:prstGeom>
        </p:spPr>
        <p:txBody>
          <a:bodyPr wrap="none">
            <a:spAutoFit/>
          </a:bodyPr>
          <a:lstStyle/>
          <a:p>
            <a:r>
              <a:rPr lang="en-GB" sz="3200" b="1" dirty="0">
                <a:solidFill>
                  <a:prstClr val="black"/>
                </a:solidFill>
                <a:ea typeface="+mj-ea"/>
                <a:cs typeface="+mj-cs"/>
              </a:rPr>
              <a:t>New list of values </a:t>
            </a:r>
            <a:endParaRPr lang="pt-BR" sz="3200" b="1" dirty="0"/>
          </a:p>
        </p:txBody>
      </p:sp>
      <p:sp>
        <p:nvSpPr>
          <p:cNvPr id="9" name="Espaço Reservado para Conteúdo 8"/>
          <p:cNvSpPr>
            <a:spLocks noGrp="1"/>
          </p:cNvSpPr>
          <p:nvPr>
            <p:ph idx="1"/>
          </p:nvPr>
        </p:nvSpPr>
        <p:spPr>
          <a:xfrm>
            <a:off x="557242" y="2053320"/>
            <a:ext cx="8229600" cy="4525963"/>
          </a:xfrm>
        </p:spPr>
        <p:txBody>
          <a:bodyPr>
            <a:normAutofit fontScale="77500" lnSpcReduction="20000"/>
          </a:bodyPr>
          <a:lstStyle/>
          <a:p>
            <a:r>
              <a:rPr lang="en-US" sz="2400" b="1" dirty="0"/>
              <a:t>Social responsibility: </a:t>
            </a:r>
            <a:r>
              <a:rPr lang="en-US" sz="2400" dirty="0"/>
              <a:t>commitment to the understanding of the problems of society and search for solutions that can improve the life of communities.</a:t>
            </a:r>
            <a:endParaRPr lang="pt-BR" sz="2400" dirty="0"/>
          </a:p>
          <a:p>
            <a:r>
              <a:rPr lang="en-US" sz="2400" b="1" dirty="0"/>
              <a:t>Institutional autonomy:</a:t>
            </a:r>
            <a:r>
              <a:rPr lang="en-US" sz="2400" dirty="0"/>
              <a:t> self-management characteristic related to internal organization and governance, personnel recruitment, internal distribution of financial resources and raising of financial resources from non-public sources, and personnel recruitment in order for the University to fulfill its mission with social responsibility and in accordance with its values.</a:t>
            </a:r>
            <a:endParaRPr lang="pt-BR" sz="2400" dirty="0"/>
          </a:p>
          <a:p>
            <a:r>
              <a:rPr lang="en-US" sz="2400" b="1" dirty="0"/>
              <a:t>Accountability:</a:t>
            </a:r>
            <a:r>
              <a:rPr lang="en-US" sz="2400" dirty="0"/>
              <a:t> duty of reporting, explaining and justifying, to society and to itself, the taking of decisions, use of resources and results achieved, with administrative and financial transparency.</a:t>
            </a:r>
            <a:endParaRPr lang="pt-BR" sz="2400" dirty="0"/>
          </a:p>
          <a:p>
            <a:r>
              <a:rPr lang="en-US" sz="2400" b="1" dirty="0"/>
              <a:t>Academic freedom: </a:t>
            </a:r>
            <a:r>
              <a:rPr lang="en-US" sz="2400" dirty="0"/>
              <a:t>freedom to develop activities within a community-determined structure respecting ethical principles and best practices, within the legal frameworks.</a:t>
            </a:r>
            <a:endParaRPr lang="pt-BR" sz="2400" dirty="0"/>
          </a:p>
          <a:p>
            <a:r>
              <a:rPr lang="en-US" sz="2400" b="1" dirty="0"/>
              <a:t>Academic rigor and excellence: </a:t>
            </a:r>
            <a:r>
              <a:rPr lang="en-US" sz="2400" dirty="0"/>
              <a:t>permanent search for higher levels of performance in all academic activities (research, teaching, innovation, extension and assistance), with sound theoretical basis, ethical integrity and scientific rigor.</a:t>
            </a:r>
            <a:endParaRPr lang="pt-BR" sz="2400" dirty="0"/>
          </a:p>
          <a:p>
            <a:pPr>
              <a:buNone/>
            </a:pPr>
            <a:endParaRPr lang="pt-B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7FF7-1888-934B-BB89-9BCB8259A2D8}"/>
              </a:ext>
            </a:extLst>
          </p:cNvPr>
          <p:cNvSpPr>
            <a:spLocks noGrp="1"/>
          </p:cNvSpPr>
          <p:nvPr>
            <p:ph type="title"/>
          </p:nvPr>
        </p:nvSpPr>
        <p:spPr>
          <a:xfrm>
            <a:off x="1835696" y="1196752"/>
            <a:ext cx="5122912" cy="1143000"/>
          </a:xfrm>
        </p:spPr>
        <p:txBody>
          <a:bodyPr/>
          <a:lstStyle/>
          <a:p>
            <a:r>
              <a:rPr lang="en-GB" b="1" dirty="0">
                <a:solidFill>
                  <a:prstClr val="black"/>
                </a:solidFill>
              </a:rPr>
              <a:t>New list of values </a:t>
            </a:r>
            <a:br>
              <a:rPr lang="pt-BR" b="1" dirty="0"/>
            </a:br>
            <a:endParaRPr lang="en-US" dirty="0"/>
          </a:p>
        </p:txBody>
      </p:sp>
      <p:sp>
        <p:nvSpPr>
          <p:cNvPr id="3" name="Content Placeholder 2">
            <a:extLst>
              <a:ext uri="{FF2B5EF4-FFF2-40B4-BE49-F238E27FC236}">
                <a16:creationId xmlns:a16="http://schemas.microsoft.com/office/drawing/2014/main" id="{D506E3AB-BAB2-5249-8CBD-D1740016A195}"/>
              </a:ext>
            </a:extLst>
          </p:cNvPr>
          <p:cNvSpPr>
            <a:spLocks noGrp="1"/>
          </p:cNvSpPr>
          <p:nvPr>
            <p:ph idx="1"/>
          </p:nvPr>
        </p:nvSpPr>
        <p:spPr>
          <a:xfrm>
            <a:off x="395536" y="2057399"/>
            <a:ext cx="8229600" cy="4525963"/>
          </a:xfrm>
        </p:spPr>
        <p:txBody>
          <a:bodyPr/>
          <a:lstStyle/>
          <a:p>
            <a:r>
              <a:rPr lang="en-US" sz="2000" b="1" dirty="0"/>
              <a:t>Academic rigor and excellence: </a:t>
            </a:r>
            <a:r>
              <a:rPr lang="en-US" sz="2000" dirty="0"/>
              <a:t>permanent search for higher levels of performance in all academic activities (research, teaching, innovation, extension and assistance), with sound theoretical basis, ethical integrity and scientific rigor.</a:t>
            </a:r>
            <a:endParaRPr lang="pt-BR" sz="2000" dirty="0"/>
          </a:p>
          <a:p>
            <a:r>
              <a:rPr lang="en-US" sz="2000" b="1" dirty="0"/>
              <a:t>Sustainability: </a:t>
            </a:r>
            <a:r>
              <a:rPr lang="en-US" sz="2000" dirty="0"/>
              <a:t>prioritization of activities that are ecologically correct, socially fair, economically viable and sensitive to the local culture considering the potential impact on the quality of life of future generations.</a:t>
            </a:r>
            <a:endParaRPr lang="pt-BR" sz="2000" dirty="0"/>
          </a:p>
          <a:p>
            <a:r>
              <a:rPr lang="en-US" sz="2000" b="1" dirty="0"/>
              <a:t>Inclusive excellence: </a:t>
            </a:r>
            <a:r>
              <a:rPr lang="en-US" sz="2000" dirty="0"/>
              <a:t>commitment to the development of citizens who understand the world in its wideness and their place in it, promoting the social and intellectual development of the community, and valuing the cultural differences brought to the institutional experience, which improves it.</a:t>
            </a:r>
            <a:endParaRPr lang="pt-BR" sz="2000" dirty="0"/>
          </a:p>
          <a:p>
            <a:endParaRPr lang="en-US" dirty="0"/>
          </a:p>
        </p:txBody>
      </p:sp>
      <p:pic>
        <p:nvPicPr>
          <p:cNvPr id="4" name="image13.jpg" descr="Logotipo Unicamp">
            <a:extLst>
              <a:ext uri="{FF2B5EF4-FFF2-40B4-BE49-F238E27FC236}">
                <a16:creationId xmlns:a16="http://schemas.microsoft.com/office/drawing/2014/main" id="{BF032D00-87BD-2541-A9E8-4B384D8EB476}"/>
              </a:ext>
            </a:extLst>
          </p:cNvPr>
          <p:cNvPicPr/>
          <p:nvPr/>
        </p:nvPicPr>
        <p:blipFill>
          <a:blip r:embed="rId2"/>
          <a:srcRect/>
          <a:stretch>
            <a:fillRect/>
          </a:stretch>
        </p:blipFill>
        <p:spPr>
          <a:xfrm>
            <a:off x="5796136" y="317864"/>
            <a:ext cx="1656271" cy="897148"/>
          </a:xfrm>
          <a:prstGeom prst="rect">
            <a:avLst/>
          </a:prstGeom>
          <a:ln/>
        </p:spPr>
      </p:pic>
      <p:pic>
        <p:nvPicPr>
          <p:cNvPr id="5" name="Imagem 5" descr="Valores Vivos.jpg">
            <a:extLst>
              <a:ext uri="{FF2B5EF4-FFF2-40B4-BE49-F238E27FC236}">
                <a16:creationId xmlns:a16="http://schemas.microsoft.com/office/drawing/2014/main" id="{7C8E1667-0D38-064A-91D6-722591338F33}"/>
              </a:ext>
            </a:extLst>
          </p:cNvPr>
          <p:cNvPicPr>
            <a:picLocks noChangeAspect="1"/>
          </p:cNvPicPr>
          <p:nvPr/>
        </p:nvPicPr>
        <p:blipFill>
          <a:blip r:embed="rId3"/>
          <a:stretch>
            <a:fillRect/>
          </a:stretch>
        </p:blipFill>
        <p:spPr>
          <a:xfrm>
            <a:off x="7435813" y="317864"/>
            <a:ext cx="1143008" cy="897148"/>
          </a:xfrm>
          <a:prstGeom prst="rect">
            <a:avLst/>
          </a:prstGeom>
        </p:spPr>
      </p:pic>
    </p:spTree>
    <p:extLst>
      <p:ext uri="{BB962C8B-B14F-4D97-AF65-F5344CB8AC3E}">
        <p14:creationId xmlns:p14="http://schemas.microsoft.com/office/powerpoint/2010/main" val="4264584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428612"/>
            <a:ext cx="8329642" cy="1143000"/>
          </a:xfrm>
        </p:spPr>
        <p:txBody>
          <a:bodyPr>
            <a:normAutofit/>
          </a:bodyPr>
          <a:lstStyle/>
          <a:p>
            <a:br>
              <a:rPr lang="en-US" dirty="0"/>
            </a:br>
            <a:endParaRPr lang="pt-BR" sz="2700" b="1" i="1" dirty="0"/>
          </a:p>
        </p:txBody>
      </p:sp>
      <p:pic>
        <p:nvPicPr>
          <p:cNvPr id="5" name="image13.jpg" descr="Logotipo Unicamp"/>
          <p:cNvPicPr/>
          <p:nvPr/>
        </p:nvPicPr>
        <p:blipFill>
          <a:blip r:embed="rId2"/>
          <a:srcRect/>
          <a:stretch>
            <a:fillRect/>
          </a:stretch>
        </p:blipFill>
        <p:spPr>
          <a:xfrm>
            <a:off x="6349088" y="166261"/>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658064" y="83777"/>
            <a:ext cx="1143008" cy="916335"/>
          </a:xfrm>
          <a:prstGeom prst="rect">
            <a:avLst/>
          </a:prstGeom>
        </p:spPr>
      </p:pic>
      <p:sp>
        <p:nvSpPr>
          <p:cNvPr id="7" name="Retângulo 6"/>
          <p:cNvSpPr/>
          <p:nvPr/>
        </p:nvSpPr>
        <p:spPr>
          <a:xfrm>
            <a:off x="3196811" y="1408244"/>
            <a:ext cx="3175869" cy="584775"/>
          </a:xfrm>
          <a:prstGeom prst="rect">
            <a:avLst/>
          </a:prstGeom>
        </p:spPr>
        <p:txBody>
          <a:bodyPr wrap="none">
            <a:spAutoFit/>
          </a:bodyPr>
          <a:lstStyle/>
          <a:p>
            <a:r>
              <a:rPr lang="pt-BR" sz="3200" b="1" dirty="0"/>
              <a:t>New </a:t>
            </a:r>
            <a:r>
              <a:rPr lang="pt-BR" sz="3200" b="1" dirty="0" err="1"/>
              <a:t>list</a:t>
            </a:r>
            <a:r>
              <a:rPr lang="pt-BR" sz="3200" b="1" dirty="0"/>
              <a:t> </a:t>
            </a:r>
            <a:r>
              <a:rPr lang="pt-BR" sz="3200" b="1" dirty="0" err="1"/>
              <a:t>of</a:t>
            </a:r>
            <a:r>
              <a:rPr lang="pt-BR" sz="3200" b="1" dirty="0"/>
              <a:t> </a:t>
            </a:r>
            <a:r>
              <a:rPr lang="pt-BR" sz="3200" b="1" dirty="0" err="1"/>
              <a:t>values</a:t>
            </a:r>
            <a:endParaRPr lang="pt-BR" sz="3200" b="1" dirty="0"/>
          </a:p>
        </p:txBody>
      </p:sp>
      <p:sp>
        <p:nvSpPr>
          <p:cNvPr id="9" name="Espaço Reservado para Conteúdo 8"/>
          <p:cNvSpPr>
            <a:spLocks noGrp="1"/>
          </p:cNvSpPr>
          <p:nvPr>
            <p:ph idx="1"/>
          </p:nvPr>
        </p:nvSpPr>
        <p:spPr>
          <a:xfrm>
            <a:off x="568533" y="2060848"/>
            <a:ext cx="8229600" cy="4525963"/>
          </a:xfrm>
        </p:spPr>
        <p:txBody>
          <a:bodyPr>
            <a:normAutofit fontScale="25000" lnSpcReduction="20000"/>
          </a:bodyPr>
          <a:lstStyle/>
          <a:p>
            <a:r>
              <a:rPr lang="en-US" sz="8000" b="1" dirty="0"/>
              <a:t>Equity and diversity:</a:t>
            </a:r>
            <a:r>
              <a:rPr lang="en-US" sz="8000" dirty="0"/>
              <a:t> commitment to the promotion of opportunities to bring the conditions between people and groups closer together considering the socioeconomic and cultural context, which includes aspects of gender, ethnicity, age, religion, sexual orientation and physical, mental, intellectual and sensorial disabilities, to ensure impartiality and fairness in the institutional processes. It includes demand for strategies for the student population to represent the diversity of society.</a:t>
            </a:r>
            <a:endParaRPr lang="pt-BR" sz="8000" dirty="0"/>
          </a:p>
          <a:p>
            <a:r>
              <a:rPr lang="en-US" sz="8000" b="1" dirty="0"/>
              <a:t>Integrity:</a:t>
            </a:r>
            <a:r>
              <a:rPr lang="en-US" sz="8000" dirty="0"/>
              <a:t> honesty, absence of corruption in any field, dignity, recognition of personal responsibility and transparency.</a:t>
            </a:r>
            <a:endParaRPr lang="pt-BR" sz="8000" dirty="0"/>
          </a:p>
          <a:p>
            <a:r>
              <a:rPr lang="en-US" sz="8000" b="1" dirty="0"/>
              <a:t>Creativity:</a:t>
            </a:r>
            <a:r>
              <a:rPr lang="en-US" sz="8000" dirty="0"/>
              <a:t> use of original ideas or improvement of ideas to promote technological, cultural and artistic innovation as well as entrepreneurship in the fields of teaching, research and extension.</a:t>
            </a:r>
            <a:endParaRPr lang="pt-BR" sz="8000" dirty="0"/>
          </a:p>
          <a:p>
            <a:r>
              <a:rPr lang="en-US" sz="8000" b="1" dirty="0"/>
              <a:t>Future vision / Looking ahead: </a:t>
            </a:r>
            <a:r>
              <a:rPr lang="en-US" sz="8000" dirty="0"/>
              <a:t>attention to emerging and future issues regarding the fulfillment of the academic mission.</a:t>
            </a:r>
          </a:p>
          <a:p>
            <a:r>
              <a:rPr lang="en-US" sz="8000" b="1" dirty="0"/>
              <a:t>Institutional commitment</a:t>
            </a:r>
            <a:r>
              <a:rPr lang="en-US" sz="8000" dirty="0"/>
              <a:t>: priority commitment to the institution’s collectively defined principles, values, mission and strategy</a:t>
            </a:r>
            <a:endParaRPr lang="pt-BR" sz="8000" dirty="0"/>
          </a:p>
          <a:p>
            <a:pPr algn="r">
              <a:buNone/>
            </a:pPr>
            <a:endParaRPr lang="en-US" sz="4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508" y="0"/>
            <a:ext cx="5122912" cy="1143000"/>
          </a:xfrm>
        </p:spPr>
        <p:txBody>
          <a:bodyPr>
            <a:normAutofit fontScale="90000"/>
          </a:bodyPr>
          <a:lstStyle/>
          <a:p>
            <a:br>
              <a:rPr lang="en-US" sz="4000" dirty="0"/>
            </a:br>
            <a:r>
              <a:rPr lang="en-GB" sz="3600" dirty="0"/>
              <a:t>Introduction</a:t>
            </a:r>
            <a:br>
              <a:rPr lang="en-GB" sz="3600" dirty="0"/>
            </a:br>
            <a:r>
              <a:rPr lang="en-GB" sz="3600" dirty="0"/>
              <a:t>David Lock</a:t>
            </a:r>
            <a:br>
              <a:rPr lang="en-GB" sz="3600" dirty="0"/>
            </a:br>
            <a:r>
              <a:rPr lang="en-GB" sz="3600" dirty="0"/>
              <a:t>Secretary General</a:t>
            </a:r>
            <a:br>
              <a:rPr lang="en-US" b="1" dirty="0"/>
            </a:br>
            <a:endParaRPr lang="en-US" dirty="0"/>
          </a:p>
        </p:txBody>
      </p:sp>
      <p:sp>
        <p:nvSpPr>
          <p:cNvPr id="3" name="Content Placeholder 2"/>
          <p:cNvSpPr>
            <a:spLocks noGrp="1"/>
          </p:cNvSpPr>
          <p:nvPr>
            <p:ph idx="1"/>
          </p:nvPr>
        </p:nvSpPr>
        <p:spPr>
          <a:xfrm>
            <a:off x="415229" y="2420888"/>
            <a:ext cx="8229600" cy="4525963"/>
          </a:xfrm>
        </p:spPr>
        <p:txBody>
          <a:bodyPr/>
          <a:lstStyle/>
          <a:p>
            <a:pPr marL="514350" indent="-514350">
              <a:buAutoNum type="arabicPeriod"/>
            </a:pPr>
            <a:r>
              <a:rPr lang="en-GB" sz="2800" dirty="0"/>
              <a:t>1988 Origin</a:t>
            </a:r>
          </a:p>
          <a:p>
            <a:pPr marL="514350" indent="-514350">
              <a:buAutoNum type="arabicPeriod"/>
            </a:pPr>
            <a:r>
              <a:rPr lang="en-GB" sz="2800" dirty="0"/>
              <a:t>2000 Observatory Established</a:t>
            </a:r>
          </a:p>
          <a:p>
            <a:pPr marL="514350" indent="-514350">
              <a:buAutoNum type="arabicPeriod"/>
            </a:pPr>
            <a:r>
              <a:rPr lang="en-GB" sz="2800" dirty="0"/>
              <a:t>Proactive and reactive engagement</a:t>
            </a:r>
          </a:p>
          <a:p>
            <a:pPr marL="514350" indent="-514350">
              <a:buAutoNum type="arabicPeriod"/>
            </a:pPr>
            <a:r>
              <a:rPr lang="en-GB" sz="2800" dirty="0"/>
              <a:t>Observatory and aid to universities</a:t>
            </a:r>
          </a:p>
          <a:p>
            <a:pPr marL="514350" indent="-514350">
              <a:buAutoNum type="arabicPeriod"/>
            </a:pPr>
            <a:r>
              <a:rPr lang="en-GB" sz="2800" dirty="0"/>
              <a:t>Living Values Project</a:t>
            </a:r>
          </a:p>
          <a:p>
            <a:pPr marL="514350" indent="-514350">
              <a:buAutoNum type="arabicPeriod"/>
            </a:pPr>
            <a:r>
              <a:rPr lang="en-GB" sz="2800" dirty="0"/>
              <a:t>MCU 2020</a:t>
            </a:r>
          </a:p>
        </p:txBody>
      </p:sp>
    </p:spTree>
    <p:extLst>
      <p:ext uri="{BB962C8B-B14F-4D97-AF65-F5344CB8AC3E}">
        <p14:creationId xmlns:p14="http://schemas.microsoft.com/office/powerpoint/2010/main" val="33948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br>
              <a:rPr lang="en-US"/>
            </a:br>
            <a:endParaRPr lang="pt-BR" dirty="0"/>
          </a:p>
        </p:txBody>
      </p:sp>
      <p:pic>
        <p:nvPicPr>
          <p:cNvPr id="5" name="image13.jpg" descr="Logotipo Unicamp"/>
          <p:cNvPicPr/>
          <p:nvPr/>
        </p:nvPicPr>
        <p:blipFill>
          <a:blip r:embed="rId2"/>
          <a:srcRect/>
          <a:stretch>
            <a:fillRect/>
          </a:stretch>
        </p:blipFill>
        <p:spPr>
          <a:xfrm>
            <a:off x="6228184" y="274529"/>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524328" y="115429"/>
            <a:ext cx="1231588" cy="987348"/>
          </a:xfrm>
          <a:prstGeom prst="rect">
            <a:avLst/>
          </a:prstGeom>
        </p:spPr>
      </p:pic>
      <p:sp>
        <p:nvSpPr>
          <p:cNvPr id="9" name="Espaço Reservado para Texto 8"/>
          <p:cNvSpPr>
            <a:spLocks noGrp="1"/>
          </p:cNvSpPr>
          <p:nvPr>
            <p:ph type="body" idx="1"/>
          </p:nvPr>
        </p:nvSpPr>
        <p:spPr>
          <a:xfrm>
            <a:off x="687784" y="4406900"/>
            <a:ext cx="8348711" cy="1902420"/>
          </a:xfrm>
        </p:spPr>
        <p:txBody>
          <a:bodyPr>
            <a:noAutofit/>
          </a:bodyPr>
          <a:lstStyle/>
          <a:p>
            <a:r>
              <a:rPr lang="pt-BR" sz="2400" dirty="0" err="1">
                <a:solidFill>
                  <a:schemeClr val="tx1"/>
                </a:solidFill>
              </a:rPr>
              <a:t>They</a:t>
            </a:r>
            <a:r>
              <a:rPr lang="pt-BR" sz="2400" dirty="0">
                <a:solidFill>
                  <a:schemeClr val="tx1"/>
                </a:solidFill>
              </a:rPr>
              <a:t> </a:t>
            </a:r>
            <a:r>
              <a:rPr lang="pt-BR" sz="2400" dirty="0" err="1">
                <a:solidFill>
                  <a:schemeClr val="tx1"/>
                </a:solidFill>
              </a:rPr>
              <a:t>reflect</a:t>
            </a:r>
            <a:r>
              <a:rPr lang="pt-BR" sz="2400" dirty="0">
                <a:solidFill>
                  <a:schemeClr val="tx1"/>
                </a:solidFill>
              </a:rPr>
              <a:t>:</a:t>
            </a:r>
          </a:p>
          <a:p>
            <a:pPr marL="342900" indent="-342900">
              <a:buFont typeface="Arial" panose="020B0604020202020204" pitchFamily="34" charset="0"/>
              <a:buChar char="•"/>
            </a:pPr>
            <a:r>
              <a:rPr lang="pt-BR" sz="2400" dirty="0" err="1">
                <a:solidFill>
                  <a:schemeClr val="tx1"/>
                </a:solidFill>
              </a:rPr>
              <a:t>Our</a:t>
            </a:r>
            <a:r>
              <a:rPr lang="pt-BR" sz="2400" dirty="0">
                <a:solidFill>
                  <a:schemeClr val="tx1"/>
                </a:solidFill>
              </a:rPr>
              <a:t> </a:t>
            </a:r>
            <a:r>
              <a:rPr lang="pt-BR" sz="2400" dirty="0" err="1">
                <a:solidFill>
                  <a:schemeClr val="tx1"/>
                </a:solidFill>
              </a:rPr>
              <a:t>context</a:t>
            </a:r>
            <a:r>
              <a:rPr lang="pt-BR" sz="2400" dirty="0">
                <a:solidFill>
                  <a:schemeClr val="tx1"/>
                </a:solidFill>
              </a:rPr>
              <a:t> as </a:t>
            </a:r>
            <a:r>
              <a:rPr lang="pt-BR" sz="2400" dirty="0" err="1">
                <a:solidFill>
                  <a:schemeClr val="tx1"/>
                </a:solidFill>
              </a:rPr>
              <a:t>public</a:t>
            </a:r>
            <a:r>
              <a:rPr lang="pt-BR" sz="2400" dirty="0">
                <a:solidFill>
                  <a:schemeClr val="tx1"/>
                </a:solidFill>
              </a:rPr>
              <a:t>, and </a:t>
            </a:r>
            <a:r>
              <a:rPr lang="pt-BR" sz="2400" dirty="0" err="1">
                <a:solidFill>
                  <a:schemeClr val="tx1"/>
                </a:solidFill>
              </a:rPr>
              <a:t>free</a:t>
            </a:r>
            <a:r>
              <a:rPr lang="pt-BR" sz="2400" dirty="0">
                <a:solidFill>
                  <a:schemeClr val="tx1"/>
                </a:solidFill>
              </a:rPr>
              <a:t>-of-charge</a:t>
            </a:r>
          </a:p>
          <a:p>
            <a:pPr marL="342900" indent="-342900">
              <a:buFont typeface="Arial" panose="020B0604020202020204" pitchFamily="34" charset="0"/>
              <a:buChar char="•"/>
            </a:pPr>
            <a:endParaRPr lang="pt-BR" sz="2400" dirty="0">
              <a:solidFill>
                <a:schemeClr val="tx1"/>
              </a:solidFill>
            </a:endParaRPr>
          </a:p>
          <a:p>
            <a:pPr marL="342900" indent="-342900">
              <a:buFont typeface="Arial" panose="020B0604020202020204" pitchFamily="34" charset="0"/>
              <a:buChar char="•"/>
            </a:pPr>
            <a:r>
              <a:rPr lang="pt-BR" sz="2400" dirty="0" err="1">
                <a:solidFill>
                  <a:schemeClr val="tx1"/>
                </a:solidFill>
              </a:rPr>
              <a:t>Our</a:t>
            </a:r>
            <a:r>
              <a:rPr lang="pt-BR" sz="2400" dirty="0">
                <a:solidFill>
                  <a:schemeClr val="tx1"/>
                </a:solidFill>
              </a:rPr>
              <a:t> </a:t>
            </a:r>
            <a:r>
              <a:rPr lang="pt-BR" sz="2400" dirty="0" err="1">
                <a:solidFill>
                  <a:schemeClr val="tx1"/>
                </a:solidFill>
              </a:rPr>
              <a:t>condition</a:t>
            </a:r>
            <a:r>
              <a:rPr lang="pt-BR" sz="2400" dirty="0">
                <a:solidFill>
                  <a:schemeClr val="tx1"/>
                </a:solidFill>
              </a:rPr>
              <a:t> as </a:t>
            </a:r>
            <a:r>
              <a:rPr lang="pt-BR" sz="2400" dirty="0" err="1">
                <a:solidFill>
                  <a:schemeClr val="tx1"/>
                </a:solidFill>
              </a:rPr>
              <a:t>autonomous</a:t>
            </a:r>
            <a:r>
              <a:rPr lang="pt-BR" sz="2400" dirty="0">
                <a:solidFill>
                  <a:schemeClr val="tx1"/>
                </a:solidFill>
              </a:rPr>
              <a:t>, </a:t>
            </a:r>
            <a:r>
              <a:rPr lang="pt-BR" sz="2400" dirty="0" err="1">
                <a:solidFill>
                  <a:schemeClr val="tx1"/>
                </a:solidFill>
              </a:rPr>
              <a:t>supported</a:t>
            </a:r>
            <a:r>
              <a:rPr lang="pt-BR" sz="2400" dirty="0">
                <a:solidFill>
                  <a:schemeClr val="tx1"/>
                </a:solidFill>
              </a:rPr>
              <a:t> </a:t>
            </a:r>
            <a:r>
              <a:rPr lang="pt-BR" sz="2400" dirty="0" err="1">
                <a:solidFill>
                  <a:schemeClr val="tx1"/>
                </a:solidFill>
              </a:rPr>
              <a:t>by</a:t>
            </a:r>
            <a:r>
              <a:rPr lang="pt-BR" sz="2400" dirty="0">
                <a:solidFill>
                  <a:schemeClr val="tx1"/>
                </a:solidFill>
              </a:rPr>
              <a:t> a </a:t>
            </a:r>
            <a:r>
              <a:rPr lang="pt-BR" sz="2400" dirty="0" err="1">
                <a:solidFill>
                  <a:schemeClr val="tx1"/>
                </a:solidFill>
              </a:rPr>
              <a:t>proportion</a:t>
            </a:r>
            <a:r>
              <a:rPr lang="pt-BR" sz="2400" dirty="0">
                <a:solidFill>
                  <a:schemeClr val="tx1"/>
                </a:solidFill>
              </a:rPr>
              <a:t> </a:t>
            </a:r>
            <a:r>
              <a:rPr lang="pt-BR" sz="2400" dirty="0" err="1">
                <a:solidFill>
                  <a:schemeClr val="tx1"/>
                </a:solidFill>
              </a:rPr>
              <a:t>of</a:t>
            </a:r>
            <a:r>
              <a:rPr lang="pt-BR" sz="2400" dirty="0">
                <a:solidFill>
                  <a:schemeClr val="tx1"/>
                </a:solidFill>
              </a:rPr>
              <a:t> taxes (</a:t>
            </a:r>
            <a:r>
              <a:rPr lang="pt-BR" sz="2400" dirty="0" err="1">
                <a:solidFill>
                  <a:schemeClr val="tx1"/>
                </a:solidFill>
              </a:rPr>
              <a:t>goods</a:t>
            </a:r>
            <a:r>
              <a:rPr lang="pt-BR" sz="2400" dirty="0">
                <a:solidFill>
                  <a:schemeClr val="tx1"/>
                </a:solidFill>
              </a:rPr>
              <a:t>) </a:t>
            </a:r>
            <a:r>
              <a:rPr lang="pt-BR" sz="2400" dirty="0" err="1">
                <a:solidFill>
                  <a:schemeClr val="tx1"/>
                </a:solidFill>
              </a:rPr>
              <a:t>from</a:t>
            </a:r>
            <a:r>
              <a:rPr lang="pt-BR" sz="2400" dirty="0">
                <a:solidFill>
                  <a:schemeClr val="tx1"/>
                </a:solidFill>
              </a:rPr>
              <a:t> </a:t>
            </a:r>
            <a:r>
              <a:rPr lang="pt-BR" sz="2400" dirty="0" err="1">
                <a:solidFill>
                  <a:schemeClr val="tx1"/>
                </a:solidFill>
              </a:rPr>
              <a:t>the</a:t>
            </a:r>
            <a:r>
              <a:rPr lang="pt-BR" sz="2400" dirty="0">
                <a:solidFill>
                  <a:schemeClr val="tx1"/>
                </a:solidFill>
              </a:rPr>
              <a:t> </a:t>
            </a:r>
            <a:r>
              <a:rPr lang="pt-BR" sz="2400" dirty="0" err="1">
                <a:solidFill>
                  <a:schemeClr val="tx1"/>
                </a:solidFill>
              </a:rPr>
              <a:t>state</a:t>
            </a:r>
            <a:r>
              <a:rPr lang="pt-BR" sz="2400" dirty="0">
                <a:solidFill>
                  <a:schemeClr val="tx1"/>
                </a:solidFill>
              </a:rPr>
              <a:t> (</a:t>
            </a:r>
            <a:r>
              <a:rPr lang="pt-BR" sz="2400" dirty="0" err="1">
                <a:solidFill>
                  <a:schemeClr val="tx1"/>
                </a:solidFill>
              </a:rPr>
              <a:t>majority</a:t>
            </a:r>
            <a:r>
              <a:rPr lang="pt-BR" sz="2400" dirty="0">
                <a:solidFill>
                  <a:schemeClr val="tx1"/>
                </a:solidFill>
              </a:rPr>
              <a:t>) + </a:t>
            </a:r>
            <a:r>
              <a:rPr lang="pt-BR" sz="2400" dirty="0" err="1">
                <a:solidFill>
                  <a:schemeClr val="tx1"/>
                </a:solidFill>
              </a:rPr>
              <a:t>research</a:t>
            </a:r>
            <a:r>
              <a:rPr lang="pt-BR" sz="2400" dirty="0">
                <a:solidFill>
                  <a:schemeClr val="tx1"/>
                </a:solidFill>
              </a:rPr>
              <a:t> </a:t>
            </a:r>
            <a:r>
              <a:rPr lang="pt-BR" sz="2400" dirty="0" err="1">
                <a:solidFill>
                  <a:schemeClr val="tx1"/>
                </a:solidFill>
              </a:rPr>
              <a:t>projects</a:t>
            </a:r>
            <a:r>
              <a:rPr lang="pt-BR" sz="2400" dirty="0">
                <a:solidFill>
                  <a:schemeClr val="tx1"/>
                </a:solidFill>
              </a:rPr>
              <a:t> </a:t>
            </a:r>
          </a:p>
          <a:p>
            <a:pPr marL="342900" indent="-342900">
              <a:buFont typeface="Arial" panose="020B0604020202020204" pitchFamily="34" charset="0"/>
              <a:buChar char="•"/>
            </a:pPr>
            <a:endParaRPr lang="pt-BR" sz="2400" dirty="0">
              <a:solidFill>
                <a:schemeClr val="tx1"/>
              </a:solidFill>
            </a:endParaRPr>
          </a:p>
          <a:p>
            <a:pPr marL="342900" indent="-342900">
              <a:buFont typeface="Arial" panose="020B0604020202020204" pitchFamily="34" charset="0"/>
              <a:buChar char="•"/>
            </a:pPr>
            <a:r>
              <a:rPr lang="pt-BR" sz="2400" dirty="0">
                <a:solidFill>
                  <a:schemeClr val="tx1"/>
                </a:solidFill>
              </a:rPr>
              <a:t>The </a:t>
            </a:r>
            <a:r>
              <a:rPr lang="pt-BR" sz="2400" dirty="0" err="1">
                <a:solidFill>
                  <a:schemeClr val="tx1"/>
                </a:solidFill>
              </a:rPr>
              <a:t>institutional</a:t>
            </a:r>
            <a:r>
              <a:rPr lang="pt-BR" sz="2400" dirty="0">
                <a:solidFill>
                  <a:schemeClr val="tx1"/>
                </a:solidFill>
              </a:rPr>
              <a:t> </a:t>
            </a:r>
            <a:r>
              <a:rPr lang="pt-BR" sz="2400" dirty="0" err="1">
                <a:solidFill>
                  <a:schemeClr val="tx1"/>
                </a:solidFill>
              </a:rPr>
              <a:t>culture</a:t>
            </a:r>
            <a:r>
              <a:rPr lang="pt-BR" sz="2400" dirty="0">
                <a:solidFill>
                  <a:schemeClr val="tx1"/>
                </a:solidFill>
              </a:rPr>
              <a:t>, as </a:t>
            </a:r>
            <a:r>
              <a:rPr lang="pt-BR" sz="2400" dirty="0" err="1">
                <a:solidFill>
                  <a:schemeClr val="tx1"/>
                </a:solidFill>
              </a:rPr>
              <a:t>research-oriented</a:t>
            </a:r>
            <a:r>
              <a:rPr lang="pt-BR" sz="2400" dirty="0">
                <a:solidFill>
                  <a:schemeClr val="tx1"/>
                </a:solidFill>
              </a:rPr>
              <a:t> (top </a:t>
            </a:r>
            <a:r>
              <a:rPr lang="pt-BR" sz="2400" dirty="0" err="1">
                <a:solidFill>
                  <a:schemeClr val="tx1"/>
                </a:solidFill>
              </a:rPr>
              <a:t>patent</a:t>
            </a:r>
            <a:r>
              <a:rPr lang="pt-BR" sz="2400" dirty="0">
                <a:solidFill>
                  <a:schemeClr val="tx1"/>
                </a:solidFill>
              </a:rPr>
              <a:t> </a:t>
            </a:r>
            <a:r>
              <a:rPr lang="pt-BR" sz="2400" dirty="0" err="1">
                <a:solidFill>
                  <a:schemeClr val="tx1"/>
                </a:solidFill>
              </a:rPr>
              <a:t>producer</a:t>
            </a:r>
            <a:r>
              <a:rPr lang="pt-BR" sz="2400" dirty="0">
                <a:solidFill>
                  <a:schemeClr val="tx1"/>
                </a:solidFill>
              </a:rPr>
              <a:t> in </a:t>
            </a:r>
            <a:r>
              <a:rPr lang="pt-BR" sz="2400" dirty="0" err="1">
                <a:solidFill>
                  <a:schemeClr val="tx1"/>
                </a:solidFill>
              </a:rPr>
              <a:t>Brazil</a:t>
            </a:r>
            <a:r>
              <a:rPr lang="pt-BR" sz="2400" dirty="0">
                <a:solidFill>
                  <a:schemeClr val="tx1"/>
                </a:solidFill>
              </a:rPr>
              <a:t>), </a:t>
            </a:r>
            <a:r>
              <a:rPr lang="pt-BR" sz="2400" dirty="0" err="1">
                <a:solidFill>
                  <a:schemeClr val="tx1"/>
                </a:solidFill>
              </a:rPr>
              <a:t>innovative</a:t>
            </a:r>
            <a:r>
              <a:rPr lang="pt-BR" sz="2400" dirty="0">
                <a:solidFill>
                  <a:schemeClr val="tx1"/>
                </a:solidFill>
              </a:rPr>
              <a:t>, </a:t>
            </a:r>
            <a:r>
              <a:rPr lang="pt-BR" sz="2400" dirty="0" err="1">
                <a:solidFill>
                  <a:schemeClr val="tx1"/>
                </a:solidFill>
              </a:rPr>
              <a:t>focusing</a:t>
            </a:r>
            <a:r>
              <a:rPr lang="pt-BR" sz="2400" dirty="0">
                <a:solidFill>
                  <a:schemeClr val="tx1"/>
                </a:solidFill>
              </a:rPr>
              <a:t> on </a:t>
            </a:r>
            <a:r>
              <a:rPr lang="pt-BR" sz="2400" dirty="0" err="1">
                <a:solidFill>
                  <a:schemeClr val="tx1"/>
                </a:solidFill>
              </a:rPr>
              <a:t>entrepreneurship</a:t>
            </a:r>
            <a:r>
              <a:rPr lang="pt-BR" sz="2400" dirty="0">
                <a:solidFill>
                  <a:schemeClr val="tx1"/>
                </a:solidFill>
              </a:rPr>
              <a:t>, and </a:t>
            </a:r>
            <a:r>
              <a:rPr lang="pt-BR" sz="2400" dirty="0" err="1">
                <a:solidFill>
                  <a:schemeClr val="tx1"/>
                </a:solidFill>
              </a:rPr>
              <a:t>also</a:t>
            </a:r>
            <a:r>
              <a:rPr lang="pt-BR" sz="2400" dirty="0">
                <a:solidFill>
                  <a:schemeClr val="tx1"/>
                </a:solidFill>
              </a:rPr>
              <a:t> inclusive and </a:t>
            </a:r>
            <a:r>
              <a:rPr lang="pt-BR" sz="2400" dirty="0" err="1">
                <a:solidFill>
                  <a:schemeClr val="tx1"/>
                </a:solidFill>
              </a:rPr>
              <a:t>socially-oriented</a:t>
            </a:r>
            <a:r>
              <a:rPr lang="pt-BR" sz="2400" dirty="0">
                <a:solidFill>
                  <a:schemeClr val="tx1"/>
                </a:solidFill>
              </a:rPr>
              <a:t>.  </a:t>
            </a:r>
          </a:p>
        </p:txBody>
      </p:sp>
      <p:sp>
        <p:nvSpPr>
          <p:cNvPr id="7" name="Título 2"/>
          <p:cNvSpPr txBox="1">
            <a:spLocks/>
          </p:cNvSpPr>
          <p:nvPr/>
        </p:nvSpPr>
        <p:spPr>
          <a:xfrm>
            <a:off x="2269851" y="1180941"/>
            <a:ext cx="5184576" cy="54843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algn="ctr"/>
            <a:r>
              <a:rPr lang="pt-BR" sz="3600" dirty="0" err="1"/>
              <a:t>Why</a:t>
            </a:r>
            <a:r>
              <a:rPr lang="pt-BR" sz="3600" dirty="0"/>
              <a:t> </a:t>
            </a:r>
            <a:r>
              <a:rPr lang="pt-BR" sz="3600" dirty="0" err="1"/>
              <a:t>were</a:t>
            </a:r>
            <a:r>
              <a:rPr lang="pt-BR" sz="3600" dirty="0"/>
              <a:t> </a:t>
            </a:r>
            <a:r>
              <a:rPr lang="pt-BR" sz="3600" dirty="0" err="1"/>
              <a:t>these</a:t>
            </a:r>
            <a:r>
              <a:rPr lang="pt-BR" sz="3600" dirty="0"/>
              <a:t> </a:t>
            </a:r>
            <a:r>
              <a:rPr lang="pt-BR" sz="3600" dirty="0" err="1"/>
              <a:t>values</a:t>
            </a:r>
            <a:r>
              <a:rPr lang="pt-BR" sz="3600" dirty="0"/>
              <a:t> </a:t>
            </a:r>
          </a:p>
          <a:p>
            <a:pPr algn="ctr"/>
            <a:r>
              <a:rPr lang="pt-BR" sz="3600" dirty="0" err="1"/>
              <a:t>considered</a:t>
            </a:r>
            <a:r>
              <a:rPr lang="pt-BR" sz="3600" dirty="0"/>
              <a:t> </a:t>
            </a:r>
            <a:r>
              <a:rPr lang="pt-BR" sz="3600" dirty="0" err="1"/>
              <a:t>relevant</a:t>
            </a:r>
            <a:r>
              <a:rPr lang="pt-BR" sz="3600" dirty="0"/>
              <a:t>?</a:t>
            </a:r>
          </a:p>
        </p:txBody>
      </p:sp>
    </p:spTree>
    <p:extLst>
      <p:ext uri="{BB962C8B-B14F-4D97-AF65-F5344CB8AC3E}">
        <p14:creationId xmlns:p14="http://schemas.microsoft.com/office/powerpoint/2010/main" val="1118911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13.jpg" descr="Logotipo Unicamp"/>
          <p:cNvPicPr/>
          <p:nvPr/>
        </p:nvPicPr>
        <p:blipFill>
          <a:blip r:embed="rId2"/>
          <a:srcRect/>
          <a:stretch>
            <a:fillRect/>
          </a:stretch>
        </p:blipFill>
        <p:spPr>
          <a:xfrm>
            <a:off x="6516216" y="238292"/>
            <a:ext cx="1656271" cy="897148"/>
          </a:xfrm>
          <a:prstGeom prst="rect">
            <a:avLst/>
          </a:prstGeom>
          <a:ln/>
        </p:spPr>
      </p:pic>
      <p:pic>
        <p:nvPicPr>
          <p:cNvPr id="6" name="Imagem 5" descr="Valores Vivos.jpg"/>
          <p:cNvPicPr>
            <a:picLocks noChangeAspect="1"/>
          </p:cNvPicPr>
          <p:nvPr/>
        </p:nvPicPr>
        <p:blipFill>
          <a:blip r:embed="rId3"/>
          <a:stretch>
            <a:fillRect/>
          </a:stretch>
        </p:blipFill>
        <p:spPr>
          <a:xfrm>
            <a:off x="7832794" y="103719"/>
            <a:ext cx="1143008" cy="916335"/>
          </a:xfrm>
          <a:prstGeom prst="rect">
            <a:avLst/>
          </a:prstGeom>
        </p:spPr>
      </p:pic>
      <p:sp>
        <p:nvSpPr>
          <p:cNvPr id="7" name="Retângulo 6"/>
          <p:cNvSpPr/>
          <p:nvPr/>
        </p:nvSpPr>
        <p:spPr>
          <a:xfrm>
            <a:off x="1475656" y="1299285"/>
            <a:ext cx="5643602" cy="646331"/>
          </a:xfrm>
          <a:prstGeom prst="rect">
            <a:avLst/>
          </a:prstGeom>
        </p:spPr>
        <p:txBody>
          <a:bodyPr wrap="square">
            <a:spAutoFit/>
          </a:bodyPr>
          <a:lstStyle/>
          <a:p>
            <a:pPr algn="ctr"/>
            <a:r>
              <a:rPr lang="en-GB" sz="3600" b="1" dirty="0"/>
              <a:t>Implications for Unicamp</a:t>
            </a:r>
            <a:endParaRPr lang="pt-BR" sz="3600" b="1" dirty="0"/>
          </a:p>
        </p:txBody>
      </p:sp>
      <p:sp>
        <p:nvSpPr>
          <p:cNvPr id="9" name="Espaço Reservado para Conteúdo 8"/>
          <p:cNvSpPr>
            <a:spLocks noGrp="1"/>
          </p:cNvSpPr>
          <p:nvPr>
            <p:ph idx="1"/>
          </p:nvPr>
        </p:nvSpPr>
        <p:spPr>
          <a:xfrm>
            <a:off x="266143" y="1945616"/>
            <a:ext cx="8893652" cy="3917032"/>
          </a:xfrm>
        </p:spPr>
        <p:txBody>
          <a:bodyPr>
            <a:noAutofit/>
          </a:bodyPr>
          <a:lstStyle/>
          <a:p>
            <a:r>
              <a:rPr lang="en-US" sz="2000" dirty="0"/>
              <a:t>Having the new list of values validated by a group of University leaders aligned with other important discussions/projects, providing a robust platform for institutional mission and development:</a:t>
            </a:r>
          </a:p>
          <a:p>
            <a:pPr lvl="1"/>
            <a:r>
              <a:rPr lang="en-US" sz="1600" dirty="0"/>
              <a:t>Diversity, Access, Inclusion and Success</a:t>
            </a:r>
          </a:p>
          <a:p>
            <a:pPr lvl="1"/>
            <a:r>
              <a:rPr lang="en-US" sz="1600" dirty="0"/>
              <a:t>Human Rights Observatory, Refugees Chair</a:t>
            </a:r>
          </a:p>
          <a:p>
            <a:pPr lvl="1"/>
            <a:r>
              <a:rPr lang="en-US" sz="1600" dirty="0"/>
              <a:t>Sustainable Development Goals (SDGs) as a framework for curriculum and institution planning</a:t>
            </a:r>
          </a:p>
          <a:p>
            <a:r>
              <a:rPr lang="en-US" sz="2000" dirty="0"/>
              <a:t>Initially, the discussion of values was seeing in competition with/parallel to the institutional evaluation process under way (2014-2019), to support strategic planning (2020-2024). The leading team has been able to clarify the importance of the VV project as supportive of the strategic planning cycle.  </a:t>
            </a:r>
          </a:p>
          <a:p>
            <a:r>
              <a:rPr lang="en-US" sz="2000" dirty="0"/>
              <a:t>Survey on the perception of university community (faculty, students, staff) about these values was agreed to be postponed to mid-end 2019, after the bottom-up institutional self-evaluation (from academic units to central administration) has taken place.   </a:t>
            </a:r>
            <a:r>
              <a:rPr lang="pt-BR" sz="18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88BF5B-9842-4AF9-979A-9C8FC02BD71E}"/>
              </a:ext>
            </a:extLst>
          </p:cNvPr>
          <p:cNvSpPr>
            <a:spLocks noGrp="1"/>
          </p:cNvSpPr>
          <p:nvPr>
            <p:ph type="title"/>
          </p:nvPr>
        </p:nvSpPr>
        <p:spPr>
          <a:xfrm>
            <a:off x="3563888" y="548680"/>
            <a:ext cx="5338936" cy="1143000"/>
          </a:xfrm>
        </p:spPr>
        <p:txBody>
          <a:bodyPr/>
          <a:lstStyle/>
          <a:p>
            <a:r>
              <a:rPr lang="pt-BR" sz="3200" dirty="0"/>
              <a:t>Tamires Gomes Sampaio</a:t>
            </a:r>
          </a:p>
        </p:txBody>
      </p:sp>
      <p:pic>
        <p:nvPicPr>
          <p:cNvPr id="4" name="Imagem 3">
            <a:extLst>
              <a:ext uri="{FF2B5EF4-FFF2-40B4-BE49-F238E27FC236}">
                <a16:creationId xmlns:a16="http://schemas.microsoft.com/office/drawing/2014/main" id="{331CF27F-ED91-4C75-B94F-7DF86537304B}"/>
              </a:ext>
            </a:extLst>
          </p:cNvPr>
          <p:cNvPicPr>
            <a:picLocks noChangeAspect="1"/>
          </p:cNvPicPr>
          <p:nvPr/>
        </p:nvPicPr>
        <p:blipFill>
          <a:blip r:embed="rId2"/>
          <a:stretch>
            <a:fillRect/>
          </a:stretch>
        </p:blipFill>
        <p:spPr>
          <a:xfrm>
            <a:off x="5605670" y="2235574"/>
            <a:ext cx="3023980" cy="2827214"/>
          </a:xfrm>
          <a:prstGeom prst="rect">
            <a:avLst/>
          </a:prstGeom>
        </p:spPr>
      </p:pic>
      <p:sp>
        <p:nvSpPr>
          <p:cNvPr id="5" name="CaixaDeTexto 4">
            <a:extLst>
              <a:ext uri="{FF2B5EF4-FFF2-40B4-BE49-F238E27FC236}">
                <a16:creationId xmlns:a16="http://schemas.microsoft.com/office/drawing/2014/main" id="{90648A09-12D4-4C57-B7D5-B067E94A6D1F}"/>
              </a:ext>
            </a:extLst>
          </p:cNvPr>
          <p:cNvSpPr txBox="1"/>
          <p:nvPr/>
        </p:nvSpPr>
        <p:spPr>
          <a:xfrm>
            <a:off x="683568" y="2141324"/>
            <a:ext cx="4373218" cy="4716676"/>
          </a:xfrm>
          <a:prstGeom prst="rect">
            <a:avLst/>
          </a:prstGeom>
          <a:noFill/>
        </p:spPr>
        <p:txBody>
          <a:bodyPr wrap="square" rtlCol="0">
            <a:spAutoFit/>
          </a:bodyPr>
          <a:lstStyle/>
          <a:p>
            <a:r>
              <a:rPr lang="en-US" sz="2000" dirty="0">
                <a:latin typeface="Arial Narrow" panose="020B0606020202030204" pitchFamily="34" charset="0"/>
              </a:rPr>
              <a:t>is a lawyer, master in Political and Economic Law. She was president of the Law Students Union of Mackenzie </a:t>
            </a:r>
            <a:r>
              <a:rPr lang="en-US" sz="2000" dirty="0" err="1">
                <a:latin typeface="Arial Narrow" panose="020B0606020202030204" pitchFamily="34" charset="0"/>
              </a:rPr>
              <a:t>Presbiterian</a:t>
            </a:r>
            <a:r>
              <a:rPr lang="en-US" sz="2000" dirty="0">
                <a:latin typeface="Arial Narrow" panose="020B0606020202030204" pitchFamily="34" charset="0"/>
              </a:rPr>
              <a:t> University (2014-2015) and vice president of the National Union of Students of Brazil (UNE) during 2015 to 2017. She participated in the Global Student Voice seminar in Norway in 2016 representing UNE and was one of the student leaders who wrote the Bergen Declaration. </a:t>
            </a:r>
          </a:p>
          <a:p>
            <a:r>
              <a:rPr lang="en-US" sz="2000" dirty="0">
                <a:latin typeface="Arial Narrow" panose="020B0606020202030204" pitchFamily="34" charset="0"/>
              </a:rPr>
              <a:t>She was the student representative of the drafting group of Magna Charta </a:t>
            </a:r>
            <a:r>
              <a:rPr lang="en-US" sz="2000" dirty="0" err="1">
                <a:latin typeface="Arial Narrow" panose="020B0606020202030204" pitchFamily="34" charset="0"/>
              </a:rPr>
              <a:t>Universitatum</a:t>
            </a:r>
            <a:r>
              <a:rPr lang="en-US" sz="2000" dirty="0">
                <a:latin typeface="Arial Narrow" panose="020B0606020202030204" pitchFamily="34" charset="0"/>
              </a:rPr>
              <a:t> 2020</a:t>
            </a:r>
            <a:r>
              <a:rPr lang="en-US" sz="1500" dirty="0">
                <a:latin typeface="Arial Narrow" panose="020B0606020202030204" pitchFamily="34" charset="0"/>
              </a:rPr>
              <a:t>.</a:t>
            </a:r>
            <a:br>
              <a:rPr lang="en-US" sz="1350" dirty="0"/>
            </a:br>
            <a:endParaRPr lang="en-US" sz="1350" dirty="0"/>
          </a:p>
          <a:p>
            <a:br>
              <a:rPr lang="en-US" sz="1350" dirty="0"/>
            </a:br>
            <a:endParaRPr lang="pt-BR" sz="1350" dirty="0"/>
          </a:p>
        </p:txBody>
      </p:sp>
    </p:spTree>
    <p:extLst>
      <p:ext uri="{BB962C8B-B14F-4D97-AF65-F5344CB8AC3E}">
        <p14:creationId xmlns:p14="http://schemas.microsoft.com/office/powerpoint/2010/main" val="3118525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39B09-A488-4040-AE6A-EF77C364B0CE}"/>
              </a:ext>
            </a:extLst>
          </p:cNvPr>
          <p:cNvSpPr>
            <a:spLocks noGrp="1"/>
          </p:cNvSpPr>
          <p:nvPr>
            <p:ph type="title"/>
          </p:nvPr>
        </p:nvSpPr>
        <p:spPr>
          <a:xfrm>
            <a:off x="3660146" y="274638"/>
            <a:ext cx="5026653" cy="1143000"/>
          </a:xfrm>
        </p:spPr>
        <p:txBody>
          <a:bodyPr>
            <a:normAutofit/>
          </a:bodyPr>
          <a:lstStyle/>
          <a:p>
            <a:pPr algn="ctr"/>
            <a:r>
              <a:rPr lang="pt-BR" sz="3200" dirty="0" err="1"/>
              <a:t>What</a:t>
            </a:r>
            <a:r>
              <a:rPr lang="pt-BR" sz="3200" dirty="0"/>
              <a:t> </a:t>
            </a:r>
            <a:r>
              <a:rPr lang="pt-BR" sz="3200" dirty="0" err="1"/>
              <a:t>the</a:t>
            </a:r>
            <a:r>
              <a:rPr lang="pt-BR" sz="3200" dirty="0"/>
              <a:t> new MCU</a:t>
            </a:r>
            <a:br>
              <a:rPr lang="pt-BR" sz="3200" dirty="0"/>
            </a:br>
            <a:r>
              <a:rPr lang="pt-BR" sz="3200" dirty="0"/>
              <a:t> </a:t>
            </a:r>
            <a:r>
              <a:rPr lang="pt-BR" sz="3200" dirty="0" err="1"/>
              <a:t>means</a:t>
            </a:r>
            <a:r>
              <a:rPr lang="pt-BR" sz="3200" dirty="0"/>
              <a:t> for </a:t>
            </a:r>
            <a:r>
              <a:rPr lang="pt-BR" sz="3200" dirty="0" err="1"/>
              <a:t>students</a:t>
            </a:r>
            <a:r>
              <a:rPr lang="pt-BR" sz="3200" dirty="0"/>
              <a:t>?</a:t>
            </a:r>
          </a:p>
        </p:txBody>
      </p:sp>
      <p:pic>
        <p:nvPicPr>
          <p:cNvPr id="4" name="Imagem 3">
            <a:extLst>
              <a:ext uri="{FF2B5EF4-FFF2-40B4-BE49-F238E27FC236}">
                <a16:creationId xmlns:a16="http://schemas.microsoft.com/office/drawing/2014/main" id="{10153B12-8A2B-41BC-BF68-91139CCC2649}"/>
              </a:ext>
            </a:extLst>
          </p:cNvPr>
          <p:cNvPicPr>
            <a:picLocks noChangeAspect="1"/>
          </p:cNvPicPr>
          <p:nvPr/>
        </p:nvPicPr>
        <p:blipFill>
          <a:blip r:embed="rId2"/>
          <a:stretch>
            <a:fillRect/>
          </a:stretch>
        </p:blipFill>
        <p:spPr>
          <a:xfrm>
            <a:off x="378508" y="2335121"/>
            <a:ext cx="3281639" cy="2187759"/>
          </a:xfrm>
          <a:prstGeom prst="rect">
            <a:avLst/>
          </a:prstGeom>
        </p:spPr>
      </p:pic>
      <p:pic>
        <p:nvPicPr>
          <p:cNvPr id="1026" name="Picture 2" descr="Pode ser uma imagem de 5 pessoas">
            <a:extLst>
              <a:ext uri="{FF2B5EF4-FFF2-40B4-BE49-F238E27FC236}">
                <a16:creationId xmlns:a16="http://schemas.microsoft.com/office/drawing/2014/main" id="{8BD1831D-9EDE-4BDE-B109-284ACA2663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9504" y="2472359"/>
            <a:ext cx="3558365" cy="2041452"/>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17EAFB43-931A-4409-8522-DDFDB433F654}"/>
              </a:ext>
            </a:extLst>
          </p:cNvPr>
          <p:cNvSpPr txBox="1"/>
          <p:nvPr/>
        </p:nvSpPr>
        <p:spPr>
          <a:xfrm>
            <a:off x="5256230" y="4541003"/>
            <a:ext cx="3245348" cy="507831"/>
          </a:xfrm>
          <a:prstGeom prst="rect">
            <a:avLst/>
          </a:prstGeom>
          <a:noFill/>
        </p:spPr>
        <p:txBody>
          <a:bodyPr wrap="square" rtlCol="0">
            <a:spAutoFit/>
          </a:bodyPr>
          <a:lstStyle/>
          <a:p>
            <a:r>
              <a:rPr lang="pt-BR" sz="1350" dirty="0"/>
              <a:t>Reading </a:t>
            </a:r>
            <a:r>
              <a:rPr lang="pt-BR" sz="1350" dirty="0" err="1"/>
              <a:t>of</a:t>
            </a:r>
            <a:r>
              <a:rPr lang="pt-BR" sz="1350" dirty="0"/>
              <a:t> </a:t>
            </a:r>
            <a:r>
              <a:rPr lang="pt-BR" sz="1350" dirty="0" err="1"/>
              <a:t>the</a:t>
            </a:r>
            <a:r>
              <a:rPr lang="pt-BR" sz="1350" dirty="0"/>
              <a:t> Bergen </a:t>
            </a:r>
            <a:r>
              <a:rPr lang="pt-BR" sz="1350" dirty="0" err="1"/>
              <a:t>Declaration</a:t>
            </a:r>
            <a:r>
              <a:rPr lang="pt-BR" sz="1350" dirty="0"/>
              <a:t> in 2016 (</a:t>
            </a:r>
            <a:r>
              <a:rPr lang="pt-BR" sz="1350" dirty="0" err="1"/>
              <a:t>Norway</a:t>
            </a:r>
            <a:r>
              <a:rPr lang="pt-BR" sz="1350" dirty="0"/>
              <a:t>)</a:t>
            </a:r>
          </a:p>
        </p:txBody>
      </p:sp>
      <p:sp>
        <p:nvSpPr>
          <p:cNvPr id="6" name="CaixaDeTexto 5">
            <a:extLst>
              <a:ext uri="{FF2B5EF4-FFF2-40B4-BE49-F238E27FC236}">
                <a16:creationId xmlns:a16="http://schemas.microsoft.com/office/drawing/2014/main" id="{ED985614-B0B7-469A-9088-50D76E73C266}"/>
              </a:ext>
            </a:extLst>
          </p:cNvPr>
          <p:cNvSpPr txBox="1"/>
          <p:nvPr/>
        </p:nvSpPr>
        <p:spPr>
          <a:xfrm>
            <a:off x="378508" y="4622426"/>
            <a:ext cx="3281639" cy="507831"/>
          </a:xfrm>
          <a:prstGeom prst="rect">
            <a:avLst/>
          </a:prstGeom>
          <a:noFill/>
        </p:spPr>
        <p:txBody>
          <a:bodyPr wrap="square" rtlCol="0">
            <a:spAutoFit/>
          </a:bodyPr>
          <a:lstStyle/>
          <a:p>
            <a:r>
              <a:rPr lang="en-US" sz="1350" dirty="0"/>
              <a:t>final plenary of the UNE national congress 2017 </a:t>
            </a:r>
            <a:endParaRPr lang="pt-BR" sz="1350" dirty="0"/>
          </a:p>
        </p:txBody>
      </p:sp>
    </p:spTree>
    <p:extLst>
      <p:ext uri="{BB962C8B-B14F-4D97-AF65-F5344CB8AC3E}">
        <p14:creationId xmlns:p14="http://schemas.microsoft.com/office/powerpoint/2010/main" val="279404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69D552-6C30-42D7-AD31-61F57FBC9D65}"/>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7A028F2D-6EE5-4F5D-A2DC-C755176DDE68}"/>
              </a:ext>
            </a:extLst>
          </p:cNvPr>
          <p:cNvSpPr>
            <a:spLocks noGrp="1"/>
          </p:cNvSpPr>
          <p:nvPr>
            <p:ph sz="quarter" idx="13"/>
          </p:nvPr>
        </p:nvSpPr>
        <p:spPr/>
        <p:txBody>
          <a:bodyPr/>
          <a:lstStyle/>
          <a:p>
            <a:pPr marL="0" indent="0" algn="just">
              <a:buNone/>
            </a:pPr>
            <a:r>
              <a:rPr lang="en-US" sz="2800" b="0" i="0" dirty="0">
                <a:solidFill>
                  <a:srgbClr val="444444"/>
                </a:solidFill>
                <a:effectLst/>
                <a:latin typeface="MyriadPro-Bold"/>
              </a:rPr>
              <a:t>The Bergen Declaration was drafted and agreed on by the participating National </a:t>
            </a:r>
            <a:r>
              <a:rPr lang="en-US" sz="2800" dirty="0">
                <a:solidFill>
                  <a:srgbClr val="444444"/>
                </a:solidFill>
                <a:latin typeface="MyriadPro-Bold"/>
              </a:rPr>
              <a:t>students unions </a:t>
            </a:r>
            <a:r>
              <a:rPr lang="en-US" sz="2800" b="0" i="0" dirty="0">
                <a:solidFill>
                  <a:srgbClr val="444444"/>
                </a:solidFill>
                <a:effectLst/>
                <a:latin typeface="MyriadPro-Bold"/>
              </a:rPr>
              <a:t>from all over the World during the Global Student Voice seminar in Bergen. </a:t>
            </a:r>
            <a:r>
              <a:rPr lang="en-US" sz="2800" b="0" i="0" dirty="0">
                <a:solidFill>
                  <a:srgbClr val="444444"/>
                </a:solidFill>
                <a:effectLst/>
                <a:latin typeface="MyriadPro-Regular"/>
              </a:rPr>
              <a:t>The Declaration was drafted by student representatives from South America, North America, Europe, Africa, Asia, and the Pacific in May 2016.</a:t>
            </a:r>
            <a:endParaRPr lang="pt-BR" sz="2800" dirty="0"/>
          </a:p>
        </p:txBody>
      </p:sp>
      <p:sp>
        <p:nvSpPr>
          <p:cNvPr id="8" name="TextBox 7">
            <a:extLst>
              <a:ext uri="{FF2B5EF4-FFF2-40B4-BE49-F238E27FC236}">
                <a16:creationId xmlns:a16="http://schemas.microsoft.com/office/drawing/2014/main" id="{CC5D68FC-6269-DA4E-9B00-59C21DD04E55}"/>
              </a:ext>
            </a:extLst>
          </p:cNvPr>
          <p:cNvSpPr txBox="1"/>
          <p:nvPr/>
        </p:nvSpPr>
        <p:spPr>
          <a:xfrm>
            <a:off x="4211960" y="548680"/>
            <a:ext cx="4530469" cy="584775"/>
          </a:xfrm>
          <a:prstGeom prst="rect">
            <a:avLst/>
          </a:prstGeom>
          <a:noFill/>
        </p:spPr>
        <p:txBody>
          <a:bodyPr wrap="square" rtlCol="0">
            <a:spAutoFit/>
          </a:bodyPr>
          <a:lstStyle/>
          <a:p>
            <a:r>
              <a:rPr lang="en-US" sz="3200" dirty="0"/>
              <a:t>Bergen Declaration</a:t>
            </a:r>
          </a:p>
        </p:txBody>
      </p:sp>
    </p:spTree>
    <p:extLst>
      <p:ext uri="{BB962C8B-B14F-4D97-AF65-F5344CB8AC3E}">
        <p14:creationId xmlns:p14="http://schemas.microsoft.com/office/powerpoint/2010/main" val="3151085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89C3D-4452-4AB0-9F17-BA492242D52A}"/>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56982299-A313-40DA-B2A6-FAF66AE1AA50}"/>
              </a:ext>
            </a:extLst>
          </p:cNvPr>
          <p:cNvSpPr>
            <a:spLocks noGrp="1"/>
          </p:cNvSpPr>
          <p:nvPr>
            <p:ph sz="quarter" idx="13"/>
          </p:nvPr>
        </p:nvSpPr>
        <p:spPr/>
        <p:txBody>
          <a:bodyPr>
            <a:normAutofit fontScale="85000" lnSpcReduction="20000"/>
          </a:bodyPr>
          <a:lstStyle/>
          <a:p>
            <a:r>
              <a:rPr lang="en-US" b="0" i="0" dirty="0">
                <a:solidFill>
                  <a:srgbClr val="444444"/>
                </a:solidFill>
                <a:effectLst/>
                <a:latin typeface="MyriadPro-Bold"/>
              </a:rPr>
              <a:t>Uniting for a global student voice</a:t>
            </a:r>
          </a:p>
          <a:p>
            <a:r>
              <a:rPr lang="en-US" b="0" i="0" dirty="0">
                <a:solidFill>
                  <a:srgbClr val="444444"/>
                </a:solidFill>
                <a:effectLst/>
                <a:latin typeface="MyriadPro-Regular"/>
              </a:rPr>
              <a:t>Education is a Human Right</a:t>
            </a:r>
            <a:endParaRPr lang="en-US" dirty="0">
              <a:solidFill>
                <a:srgbClr val="444444"/>
              </a:solidFill>
              <a:latin typeface="MyriadPro-Bold"/>
            </a:endParaRPr>
          </a:p>
          <a:p>
            <a:r>
              <a:rPr lang="pt-BR" b="0" i="0" dirty="0" err="1">
                <a:solidFill>
                  <a:srgbClr val="444444"/>
                </a:solidFill>
                <a:effectLst/>
                <a:latin typeface="MyriadPro-Regular"/>
              </a:rPr>
              <a:t>Students</a:t>
            </a:r>
            <a:r>
              <a:rPr lang="pt-BR" b="0" i="0" dirty="0">
                <a:solidFill>
                  <a:srgbClr val="444444"/>
                </a:solidFill>
                <a:effectLst/>
                <a:latin typeface="MyriadPro-Regular"/>
              </a:rPr>
              <a:t>’ </a:t>
            </a:r>
            <a:r>
              <a:rPr lang="pt-BR" b="0" i="0" dirty="0" err="1">
                <a:solidFill>
                  <a:srgbClr val="444444"/>
                </a:solidFill>
                <a:effectLst/>
                <a:latin typeface="MyriadPro-Regular"/>
              </a:rPr>
              <a:t>rights</a:t>
            </a:r>
            <a:r>
              <a:rPr lang="pt-BR" b="0" i="0" dirty="0">
                <a:solidFill>
                  <a:srgbClr val="444444"/>
                </a:solidFill>
                <a:effectLst/>
                <a:latin typeface="MyriadPro-Regular"/>
              </a:rPr>
              <a:t> (</a:t>
            </a:r>
            <a:r>
              <a:rPr lang="pt-BR" b="0" i="0" dirty="0" err="1">
                <a:solidFill>
                  <a:srgbClr val="444444"/>
                </a:solidFill>
                <a:effectLst/>
                <a:latin typeface="MyriadPro-Regular"/>
              </a:rPr>
              <a:t>quality</a:t>
            </a:r>
            <a:r>
              <a:rPr lang="pt-BR" b="0" i="0" dirty="0">
                <a:solidFill>
                  <a:srgbClr val="444444"/>
                </a:solidFill>
                <a:effectLst/>
                <a:latin typeface="MyriadPro-Regular"/>
              </a:rPr>
              <a:t> </a:t>
            </a:r>
            <a:r>
              <a:rPr lang="pt-BR" b="0" i="0" dirty="0" err="1">
                <a:solidFill>
                  <a:srgbClr val="444444"/>
                </a:solidFill>
                <a:effectLst/>
                <a:latin typeface="MyriadPro-Regular"/>
              </a:rPr>
              <a:t>education</a:t>
            </a:r>
            <a:r>
              <a:rPr lang="pt-BR" b="0" i="0" dirty="0">
                <a:solidFill>
                  <a:srgbClr val="444444"/>
                </a:solidFill>
                <a:effectLst/>
                <a:latin typeface="MyriadPro-Regular"/>
              </a:rPr>
              <a:t>, </a:t>
            </a:r>
            <a:r>
              <a:rPr lang="pt-BR" b="0" i="0" dirty="0" err="1">
                <a:solidFill>
                  <a:srgbClr val="444444"/>
                </a:solidFill>
                <a:effectLst/>
                <a:latin typeface="MyriadPro-Regular"/>
              </a:rPr>
              <a:t>students</a:t>
            </a:r>
            <a:r>
              <a:rPr lang="pt-BR" b="0" i="0" dirty="0">
                <a:solidFill>
                  <a:srgbClr val="444444"/>
                </a:solidFill>
                <a:effectLst/>
                <a:latin typeface="MyriadPro-Regular"/>
              </a:rPr>
              <a:t> </a:t>
            </a:r>
            <a:r>
              <a:rPr lang="pt-BR" b="0" i="0" dirty="0" err="1">
                <a:solidFill>
                  <a:srgbClr val="444444"/>
                </a:solidFill>
                <a:effectLst/>
                <a:latin typeface="MyriadPro-Regular"/>
              </a:rPr>
              <a:t>organization</a:t>
            </a:r>
            <a:r>
              <a:rPr lang="pt-BR" dirty="0">
                <a:solidFill>
                  <a:srgbClr val="444444"/>
                </a:solidFill>
                <a:latin typeface="MyriadPro-Regular"/>
              </a:rPr>
              <a:t>, </a:t>
            </a:r>
            <a:r>
              <a:rPr lang="pt-BR" dirty="0" err="1">
                <a:solidFill>
                  <a:srgbClr val="444444"/>
                </a:solidFill>
                <a:latin typeface="MyriadPro-Regular"/>
              </a:rPr>
              <a:t>autonomy</a:t>
            </a:r>
            <a:r>
              <a:rPr lang="pt-BR" dirty="0">
                <a:solidFill>
                  <a:srgbClr val="444444"/>
                </a:solidFill>
                <a:latin typeface="MyriadPro-Regular"/>
              </a:rPr>
              <a:t>, </a:t>
            </a:r>
            <a:r>
              <a:rPr lang="pt-BR" dirty="0" err="1">
                <a:solidFill>
                  <a:srgbClr val="444444"/>
                </a:solidFill>
                <a:latin typeface="MyriadPro-Regular"/>
              </a:rPr>
              <a:t>etc</a:t>
            </a:r>
            <a:r>
              <a:rPr lang="pt-BR" dirty="0">
                <a:solidFill>
                  <a:srgbClr val="444444"/>
                </a:solidFill>
                <a:latin typeface="MyriadPro-Regular"/>
              </a:rPr>
              <a:t>)</a:t>
            </a:r>
          </a:p>
          <a:p>
            <a:r>
              <a:rPr lang="pt-BR" b="0" i="0" dirty="0">
                <a:solidFill>
                  <a:srgbClr val="444444"/>
                </a:solidFill>
                <a:effectLst/>
                <a:latin typeface="MyriadPro-Bold"/>
              </a:rPr>
              <a:t>Access </a:t>
            </a:r>
            <a:r>
              <a:rPr lang="pt-BR" b="0" i="0" dirty="0" err="1">
                <a:solidFill>
                  <a:srgbClr val="444444"/>
                </a:solidFill>
                <a:effectLst/>
                <a:latin typeface="MyriadPro-Bold"/>
              </a:rPr>
              <a:t>to</a:t>
            </a:r>
            <a:r>
              <a:rPr lang="pt-BR" b="0" i="0" dirty="0">
                <a:solidFill>
                  <a:srgbClr val="444444"/>
                </a:solidFill>
                <a:effectLst/>
                <a:latin typeface="MyriadPro-Bold"/>
              </a:rPr>
              <a:t> </a:t>
            </a:r>
            <a:r>
              <a:rPr lang="pt-BR" b="0" i="0" dirty="0" err="1">
                <a:solidFill>
                  <a:srgbClr val="444444"/>
                </a:solidFill>
                <a:effectLst/>
                <a:latin typeface="MyriadPro-Bold"/>
              </a:rPr>
              <a:t>tertiary</a:t>
            </a:r>
            <a:r>
              <a:rPr lang="pt-BR" b="0" i="0" dirty="0">
                <a:solidFill>
                  <a:srgbClr val="444444"/>
                </a:solidFill>
                <a:effectLst/>
                <a:latin typeface="MyriadPro-Bold"/>
              </a:rPr>
              <a:t> </a:t>
            </a:r>
            <a:r>
              <a:rPr lang="pt-BR" b="0" i="0" dirty="0" err="1">
                <a:solidFill>
                  <a:srgbClr val="444444"/>
                </a:solidFill>
                <a:effectLst/>
                <a:latin typeface="MyriadPro-Bold"/>
              </a:rPr>
              <a:t>education</a:t>
            </a:r>
            <a:r>
              <a:rPr lang="pt-BR" b="0" i="0" dirty="0">
                <a:solidFill>
                  <a:srgbClr val="444444"/>
                </a:solidFill>
                <a:effectLst/>
                <a:latin typeface="MyriadPro-Bold"/>
              </a:rPr>
              <a:t> (</a:t>
            </a:r>
            <a:r>
              <a:rPr lang="en-US" b="0" i="0" dirty="0">
                <a:solidFill>
                  <a:srgbClr val="444444"/>
                </a:solidFill>
                <a:effectLst/>
                <a:latin typeface="MyriadPro-Regular"/>
              </a:rPr>
              <a:t>education should be a public and universal good)</a:t>
            </a:r>
          </a:p>
          <a:p>
            <a:r>
              <a:rPr lang="pt-BR" b="0" i="0" dirty="0" err="1">
                <a:solidFill>
                  <a:srgbClr val="444444"/>
                </a:solidFill>
                <a:effectLst/>
                <a:latin typeface="MyriadPro-Bold"/>
              </a:rPr>
              <a:t>Sustainability</a:t>
            </a:r>
            <a:r>
              <a:rPr lang="pt-BR" b="0" i="0" dirty="0">
                <a:solidFill>
                  <a:srgbClr val="444444"/>
                </a:solidFill>
                <a:effectLst/>
                <a:latin typeface="MyriadPro-Bold"/>
              </a:rPr>
              <a:t>, </a:t>
            </a:r>
            <a:r>
              <a:rPr lang="pt-BR" b="0" i="0" dirty="0" err="1">
                <a:solidFill>
                  <a:srgbClr val="444444"/>
                </a:solidFill>
                <a:effectLst/>
                <a:latin typeface="MyriadPro-Bold"/>
              </a:rPr>
              <a:t>Mobility</a:t>
            </a:r>
            <a:r>
              <a:rPr lang="pt-BR" b="0" i="0" dirty="0">
                <a:solidFill>
                  <a:srgbClr val="444444"/>
                </a:solidFill>
                <a:effectLst/>
                <a:latin typeface="MyriadPro-Bold"/>
              </a:rPr>
              <a:t> </a:t>
            </a:r>
            <a:r>
              <a:rPr lang="pt-BR" b="0" i="0" dirty="0" err="1">
                <a:solidFill>
                  <a:srgbClr val="444444"/>
                </a:solidFill>
                <a:effectLst/>
                <a:latin typeface="MyriadPro-Bold"/>
              </a:rPr>
              <a:t>and</a:t>
            </a:r>
            <a:r>
              <a:rPr lang="pt-BR" b="0" i="0" dirty="0">
                <a:solidFill>
                  <a:srgbClr val="444444"/>
                </a:solidFill>
                <a:effectLst/>
                <a:latin typeface="MyriadPro-Bold"/>
              </a:rPr>
              <a:t> </a:t>
            </a:r>
            <a:r>
              <a:rPr lang="pt-BR" b="0" i="0" dirty="0" err="1">
                <a:solidFill>
                  <a:srgbClr val="444444"/>
                </a:solidFill>
                <a:effectLst/>
                <a:latin typeface="MyriadPro-Bold"/>
              </a:rPr>
              <a:t>Safety</a:t>
            </a:r>
            <a:endParaRPr lang="en-US" dirty="0">
              <a:solidFill>
                <a:srgbClr val="444444"/>
              </a:solidFill>
              <a:latin typeface="MyriadPro-Regular"/>
            </a:endParaRPr>
          </a:p>
          <a:p>
            <a:r>
              <a:rPr lang="pt-BR" b="0" i="0" dirty="0">
                <a:solidFill>
                  <a:srgbClr val="444444"/>
                </a:solidFill>
                <a:effectLst/>
                <a:latin typeface="MyriadPro-Bold"/>
              </a:rPr>
              <a:t>Global </a:t>
            </a:r>
            <a:r>
              <a:rPr lang="pt-BR" b="0" i="0" dirty="0" err="1">
                <a:solidFill>
                  <a:srgbClr val="444444"/>
                </a:solidFill>
                <a:effectLst/>
                <a:latin typeface="MyriadPro-Bold"/>
              </a:rPr>
              <a:t>Students</a:t>
            </a:r>
            <a:r>
              <a:rPr lang="pt-BR" b="0" i="0" dirty="0">
                <a:solidFill>
                  <a:srgbClr val="444444"/>
                </a:solidFill>
                <a:effectLst/>
                <a:latin typeface="MyriadPro-Bold"/>
              </a:rPr>
              <a:t> Voice (Global </a:t>
            </a:r>
            <a:r>
              <a:rPr lang="pt-BR" b="0" i="0" dirty="0" err="1">
                <a:solidFill>
                  <a:srgbClr val="444444"/>
                </a:solidFill>
                <a:effectLst/>
                <a:latin typeface="MyriadPro-Bold"/>
              </a:rPr>
              <a:t>Student</a:t>
            </a:r>
            <a:r>
              <a:rPr lang="pt-BR" b="0" i="0" dirty="0">
                <a:solidFill>
                  <a:srgbClr val="444444"/>
                </a:solidFill>
                <a:effectLst/>
                <a:latin typeface="MyriadPro-Bold"/>
              </a:rPr>
              <a:t> </a:t>
            </a:r>
            <a:r>
              <a:rPr lang="pt-BR" b="0" i="0" dirty="0" err="1">
                <a:solidFill>
                  <a:srgbClr val="444444"/>
                </a:solidFill>
                <a:effectLst/>
                <a:latin typeface="MyriadPro-Bold"/>
              </a:rPr>
              <a:t>Forum</a:t>
            </a:r>
            <a:r>
              <a:rPr lang="pt-BR" b="0" i="0" dirty="0">
                <a:solidFill>
                  <a:srgbClr val="444444"/>
                </a:solidFill>
                <a:effectLst/>
                <a:latin typeface="MyriadPro-Bold"/>
              </a:rPr>
              <a:t>)</a:t>
            </a:r>
            <a:endParaRPr lang="pt-BR" b="0" i="0" dirty="0">
              <a:solidFill>
                <a:srgbClr val="444444"/>
              </a:solidFill>
              <a:effectLst/>
              <a:latin typeface="MyriadPro-Regular"/>
            </a:endParaRPr>
          </a:p>
          <a:p>
            <a:endParaRPr lang="pt-BR" b="0" i="0" dirty="0">
              <a:solidFill>
                <a:srgbClr val="444444"/>
              </a:solidFill>
              <a:effectLst/>
              <a:latin typeface="MyriadPro-Regular"/>
            </a:endParaRPr>
          </a:p>
          <a:p>
            <a:endParaRPr lang="pt-BR" dirty="0"/>
          </a:p>
        </p:txBody>
      </p:sp>
      <p:sp>
        <p:nvSpPr>
          <p:cNvPr id="4" name="TextBox 3">
            <a:extLst>
              <a:ext uri="{FF2B5EF4-FFF2-40B4-BE49-F238E27FC236}">
                <a16:creationId xmlns:a16="http://schemas.microsoft.com/office/drawing/2014/main" id="{27F8C5A4-7B7F-6346-99B1-303BD8622111}"/>
              </a:ext>
            </a:extLst>
          </p:cNvPr>
          <p:cNvSpPr txBox="1"/>
          <p:nvPr/>
        </p:nvSpPr>
        <p:spPr>
          <a:xfrm>
            <a:off x="3995936" y="476672"/>
            <a:ext cx="4104456" cy="584775"/>
          </a:xfrm>
          <a:prstGeom prst="rect">
            <a:avLst/>
          </a:prstGeom>
          <a:noFill/>
        </p:spPr>
        <p:txBody>
          <a:bodyPr wrap="square" rtlCol="0">
            <a:spAutoFit/>
          </a:bodyPr>
          <a:lstStyle/>
          <a:p>
            <a:r>
              <a:rPr lang="pt-BR" sz="3200" dirty="0" err="1"/>
              <a:t>Bergen</a:t>
            </a:r>
            <a:r>
              <a:rPr lang="pt-BR" sz="3200" dirty="0"/>
              <a:t> </a:t>
            </a:r>
            <a:r>
              <a:rPr lang="pt-BR" sz="3200" dirty="0" err="1"/>
              <a:t>Declaration</a:t>
            </a:r>
            <a:endParaRPr lang="en-US" sz="3200" dirty="0"/>
          </a:p>
        </p:txBody>
      </p:sp>
    </p:spTree>
    <p:extLst>
      <p:ext uri="{BB962C8B-B14F-4D97-AF65-F5344CB8AC3E}">
        <p14:creationId xmlns:p14="http://schemas.microsoft.com/office/powerpoint/2010/main" val="183335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8008D0-D9FA-48CE-BD42-FCA58641F282}"/>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D9374472-3504-4BC2-B9E0-3D06A9C9C100}"/>
              </a:ext>
            </a:extLst>
          </p:cNvPr>
          <p:cNvSpPr>
            <a:spLocks noGrp="1"/>
          </p:cNvSpPr>
          <p:nvPr>
            <p:ph sz="quarter" idx="13"/>
          </p:nvPr>
        </p:nvSpPr>
        <p:spPr/>
        <p:txBody>
          <a:bodyPr>
            <a:normAutofit/>
          </a:bodyPr>
          <a:lstStyle/>
          <a:p>
            <a:pPr marL="0" indent="0">
              <a:buNone/>
            </a:pPr>
            <a:r>
              <a:rPr lang="pt-BR" sz="2800" dirty="0">
                <a:latin typeface="Calibri" panose="020F0502020204030204" pitchFamily="34" charset="0"/>
                <a:cs typeface="Calibri" panose="020F0502020204030204" pitchFamily="34" charset="0"/>
              </a:rPr>
              <a:t>“</a:t>
            </a:r>
            <a:r>
              <a:rPr lang="pt-BR" sz="2800" dirty="0" err="1">
                <a:latin typeface="Calibri" panose="020F0502020204030204" pitchFamily="34" charset="0"/>
                <a:cs typeface="Calibri" panose="020F0502020204030204" pitchFamily="34" charset="0"/>
              </a:rPr>
              <a:t>Each</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university</a:t>
            </a:r>
            <a:r>
              <a:rPr lang="pt-BR" sz="2800" dirty="0">
                <a:latin typeface="Calibri" panose="020F0502020204030204" pitchFamily="34" charset="0"/>
                <a:cs typeface="Calibri" panose="020F0502020204030204" pitchFamily="34" charset="0"/>
              </a:rPr>
              <a:t> must – </a:t>
            </a:r>
            <a:r>
              <a:rPr lang="pt-BR" sz="2800" dirty="0" err="1">
                <a:latin typeface="Calibri" panose="020F0502020204030204" pitchFamily="34" charset="0"/>
                <a:cs typeface="Calibri" panose="020F0502020204030204" pitchFamily="34" charset="0"/>
              </a:rPr>
              <a:t>with</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due</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allowance</a:t>
            </a:r>
            <a:r>
              <a:rPr lang="pt-BR" sz="2800" dirty="0">
                <a:latin typeface="Calibri" panose="020F0502020204030204" pitchFamily="34" charset="0"/>
                <a:cs typeface="Calibri" panose="020F0502020204030204" pitchFamily="34" charset="0"/>
              </a:rPr>
              <a:t> for particular </a:t>
            </a:r>
            <a:r>
              <a:rPr lang="pt-BR" sz="2800" dirty="0" err="1">
                <a:latin typeface="Calibri" panose="020F0502020204030204" pitchFamily="34" charset="0"/>
                <a:cs typeface="Calibri" panose="020F0502020204030204" pitchFamily="34" charset="0"/>
              </a:rPr>
              <a:t>circumstances</a:t>
            </a:r>
            <a:r>
              <a:rPr lang="pt-BR" sz="2800" dirty="0">
                <a:latin typeface="Calibri" panose="020F0502020204030204" pitchFamily="34" charset="0"/>
                <a:cs typeface="Calibri" panose="020F0502020204030204" pitchFamily="34" charset="0"/>
              </a:rPr>
              <a:t> – </a:t>
            </a:r>
            <a:r>
              <a:rPr lang="pt-BR" sz="2800" dirty="0" err="1">
                <a:latin typeface="Calibri" panose="020F0502020204030204" pitchFamily="34" charset="0"/>
                <a:cs typeface="Calibri" panose="020F0502020204030204" pitchFamily="34" charset="0"/>
              </a:rPr>
              <a:t>ensure</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that</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it’s</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students</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freedoms</a:t>
            </a:r>
            <a:r>
              <a:rPr lang="pt-BR" sz="2800" dirty="0">
                <a:latin typeface="Calibri" panose="020F0502020204030204" pitchFamily="34" charset="0"/>
                <a:cs typeface="Calibri" panose="020F0502020204030204" pitchFamily="34" charset="0"/>
              </a:rPr>
              <a:t> are </a:t>
            </a:r>
            <a:r>
              <a:rPr lang="pt-BR" sz="2800" dirty="0" err="1">
                <a:latin typeface="Calibri" panose="020F0502020204030204" pitchFamily="34" charset="0"/>
                <a:cs typeface="Calibri" panose="020F0502020204030204" pitchFamily="34" charset="0"/>
              </a:rPr>
              <a:t>safeguarded</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and</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that</a:t>
            </a:r>
            <a:r>
              <a:rPr lang="pt-BR" sz="2800" dirty="0">
                <a:latin typeface="Calibri" panose="020F0502020204030204" pitchFamily="34" charset="0"/>
                <a:cs typeface="Calibri" panose="020F0502020204030204" pitchFamily="34" charset="0"/>
              </a:rPr>
              <a:t> THEY </a:t>
            </a:r>
            <a:r>
              <a:rPr lang="pt-BR" sz="2800" dirty="0" err="1">
                <a:latin typeface="Calibri" panose="020F0502020204030204" pitchFamily="34" charset="0"/>
                <a:cs typeface="Calibri" panose="020F0502020204030204" pitchFamily="34" charset="0"/>
              </a:rPr>
              <a:t>enjoy</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consessions</a:t>
            </a:r>
            <a:r>
              <a:rPr lang="pt-BR" sz="2800" dirty="0">
                <a:latin typeface="Calibri" panose="020F0502020204030204" pitchFamily="34" charset="0"/>
                <a:cs typeface="Calibri" panose="020F0502020204030204" pitchFamily="34" charset="0"/>
              </a:rPr>
              <a:t> in </a:t>
            </a:r>
            <a:r>
              <a:rPr lang="pt-BR" sz="2800" dirty="0" err="1">
                <a:latin typeface="Calibri" panose="020F0502020204030204" pitchFamily="34" charset="0"/>
                <a:cs typeface="Calibri" panose="020F0502020204030204" pitchFamily="34" charset="0"/>
              </a:rPr>
              <a:t>which</a:t>
            </a:r>
            <a:r>
              <a:rPr lang="pt-BR" sz="2800" dirty="0">
                <a:latin typeface="Calibri" panose="020F0502020204030204" pitchFamily="34" charset="0"/>
                <a:cs typeface="Calibri" panose="020F0502020204030204" pitchFamily="34" charset="0"/>
              </a:rPr>
              <a:t> They </a:t>
            </a:r>
            <a:r>
              <a:rPr lang="pt-BR" sz="2800" dirty="0" err="1">
                <a:latin typeface="Calibri" panose="020F0502020204030204" pitchFamily="34" charset="0"/>
                <a:cs typeface="Calibri" panose="020F0502020204030204" pitchFamily="34" charset="0"/>
              </a:rPr>
              <a:t>can</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acquire</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the</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culture</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and</a:t>
            </a:r>
            <a:r>
              <a:rPr lang="pt-BR" sz="2800" dirty="0">
                <a:latin typeface="Calibri" panose="020F0502020204030204" pitchFamily="34" charset="0"/>
                <a:cs typeface="Calibri" panose="020F0502020204030204" pitchFamily="34" charset="0"/>
              </a:rPr>
              <a:t> training </a:t>
            </a:r>
            <a:r>
              <a:rPr lang="pt-BR" sz="2800" dirty="0" err="1">
                <a:latin typeface="Calibri" panose="020F0502020204030204" pitchFamily="34" charset="0"/>
                <a:cs typeface="Calibri" panose="020F0502020204030204" pitchFamily="34" charset="0"/>
              </a:rPr>
              <a:t>which</a:t>
            </a:r>
            <a:r>
              <a:rPr lang="pt-BR" sz="2800" dirty="0">
                <a:latin typeface="Calibri" panose="020F0502020204030204" pitchFamily="34" charset="0"/>
                <a:cs typeface="Calibri" panose="020F0502020204030204" pitchFamily="34" charset="0"/>
              </a:rPr>
              <a:t> it </a:t>
            </a:r>
            <a:r>
              <a:rPr lang="pt-BR" sz="2800" dirty="0" err="1">
                <a:latin typeface="Calibri" panose="020F0502020204030204" pitchFamily="34" charset="0"/>
                <a:cs typeface="Calibri" panose="020F0502020204030204" pitchFamily="34" charset="0"/>
              </a:rPr>
              <a:t>is</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their</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purpose</a:t>
            </a:r>
            <a:r>
              <a:rPr lang="pt-BR" sz="2800" dirty="0">
                <a:latin typeface="Calibri" panose="020F0502020204030204" pitchFamily="34" charset="0"/>
                <a:cs typeface="Calibri" panose="020F0502020204030204" pitchFamily="34" charset="0"/>
              </a:rPr>
              <a:t> </a:t>
            </a:r>
            <a:r>
              <a:rPr lang="pt-BR" sz="2800" dirty="0" err="1">
                <a:latin typeface="Calibri" panose="020F0502020204030204" pitchFamily="34" charset="0"/>
                <a:cs typeface="Calibri" panose="020F0502020204030204" pitchFamily="34" charset="0"/>
              </a:rPr>
              <a:t>to</a:t>
            </a:r>
            <a:r>
              <a:rPr lang="pt-BR" sz="2800" dirty="0">
                <a:latin typeface="Calibri" panose="020F0502020204030204" pitchFamily="34" charset="0"/>
                <a:cs typeface="Calibri" panose="020F0502020204030204" pitchFamily="34" charset="0"/>
              </a:rPr>
              <a:t> possess.” </a:t>
            </a:r>
          </a:p>
          <a:p>
            <a:pPr marL="0" indent="0">
              <a:buNone/>
            </a:pPr>
            <a:r>
              <a:rPr lang="pt-BR" sz="2800" dirty="0">
                <a:latin typeface="Calibri" panose="020F0502020204030204" pitchFamily="34" charset="0"/>
                <a:cs typeface="Calibri" panose="020F0502020204030204" pitchFamily="34" charset="0"/>
              </a:rPr>
              <a:t>- MCU 1988 </a:t>
            </a:r>
          </a:p>
        </p:txBody>
      </p:sp>
      <p:sp>
        <p:nvSpPr>
          <p:cNvPr id="4" name="TextBox 3">
            <a:extLst>
              <a:ext uri="{FF2B5EF4-FFF2-40B4-BE49-F238E27FC236}">
                <a16:creationId xmlns:a16="http://schemas.microsoft.com/office/drawing/2014/main" id="{D3C2C2A7-EC82-5F4D-8070-C822C6CF12E8}"/>
              </a:ext>
            </a:extLst>
          </p:cNvPr>
          <p:cNvSpPr txBox="1"/>
          <p:nvPr/>
        </p:nvSpPr>
        <p:spPr>
          <a:xfrm>
            <a:off x="3923928" y="548680"/>
            <a:ext cx="5328592" cy="584775"/>
          </a:xfrm>
          <a:prstGeom prst="rect">
            <a:avLst/>
          </a:prstGeom>
          <a:noFill/>
        </p:spPr>
        <p:txBody>
          <a:bodyPr wrap="square" rtlCol="0">
            <a:spAutoFit/>
          </a:bodyPr>
          <a:lstStyle/>
          <a:p>
            <a:r>
              <a:rPr lang="en-US" sz="3200" dirty="0"/>
              <a:t>MCU 1988 and Students</a:t>
            </a:r>
          </a:p>
        </p:txBody>
      </p:sp>
    </p:spTree>
    <p:extLst>
      <p:ext uri="{BB962C8B-B14F-4D97-AF65-F5344CB8AC3E}">
        <p14:creationId xmlns:p14="http://schemas.microsoft.com/office/powerpoint/2010/main" val="1210559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BF3BED-B2FA-4B42-ABA7-85EB01183EE7}"/>
              </a:ext>
            </a:extLst>
          </p:cNvPr>
          <p:cNvSpPr>
            <a:spLocks noGrp="1"/>
          </p:cNvSpPr>
          <p:nvPr>
            <p:ph type="title"/>
          </p:nvPr>
        </p:nvSpPr>
        <p:spPr/>
        <p:txBody>
          <a:bodyPr>
            <a:normAutofit fontScale="90000"/>
          </a:bodyPr>
          <a:lstStyle/>
          <a:p>
            <a:pPr algn="ctr"/>
            <a:endParaRPr lang="pt-BR" dirty="0"/>
          </a:p>
        </p:txBody>
      </p:sp>
      <p:sp>
        <p:nvSpPr>
          <p:cNvPr id="3" name="Espaço Reservado para Conteúdo 2">
            <a:extLst>
              <a:ext uri="{FF2B5EF4-FFF2-40B4-BE49-F238E27FC236}">
                <a16:creationId xmlns:a16="http://schemas.microsoft.com/office/drawing/2014/main" id="{77D8DC61-1B54-4CE2-842F-F1A11578D7B4}"/>
              </a:ext>
            </a:extLst>
          </p:cNvPr>
          <p:cNvSpPr>
            <a:spLocks noGrp="1"/>
          </p:cNvSpPr>
          <p:nvPr>
            <p:ph sz="quarter" idx="13"/>
          </p:nvPr>
        </p:nvSpPr>
        <p:spPr>
          <a:xfrm>
            <a:off x="467544" y="1773405"/>
            <a:ext cx="7796030" cy="3311189"/>
          </a:xfrm>
        </p:spPr>
        <p:txBody>
          <a:bodyPr/>
          <a:lstStyle/>
          <a:p>
            <a:r>
              <a:rPr lang="nl-NL" sz="2400" dirty="0">
                <a:solidFill>
                  <a:srgbClr val="000000"/>
                </a:solidFill>
                <a:latin typeface="Calibri" panose="020F0502020204030204" pitchFamily="34" charset="0"/>
                <a:ea typeface="Calibri" panose="020F0502020204030204" pitchFamily="34" charset="0"/>
              </a:rPr>
              <a:t>“The Magna Charta Universitatum, a declaration and affirmation of the fundamental principles upon which the mission of universities should be based, was signed in 1988 on the occasion of the 900th anniversary of the University of Bologna.”</a:t>
            </a:r>
          </a:p>
          <a:p>
            <a:endParaRPr lang="nl-NL" sz="2400" dirty="0">
              <a:solidFill>
                <a:srgbClr val="000000"/>
              </a:solidFill>
              <a:latin typeface="Calibri" panose="020F0502020204030204" pitchFamily="34" charset="0"/>
              <a:ea typeface="Calibri" panose="020F0502020204030204" pitchFamily="34" charset="0"/>
            </a:endParaRPr>
          </a:p>
          <a:p>
            <a:r>
              <a:rPr lang="en-US" sz="2400" dirty="0">
                <a:latin typeface="Calibri" panose="020F0502020204030204" pitchFamily="34" charset="0"/>
                <a:cs typeface="Calibri" panose="020F0502020204030204" pitchFamily="34" charset="0"/>
              </a:rPr>
              <a:t>Here in Brazil, we learned that the tripod that provide the basis for higher education is teaching, research and extension. When we talk about the principles being implemented I would say that there is another tripod: the direction, the professors and the students.</a:t>
            </a:r>
            <a:endParaRPr lang="pt-BR"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3CD1526-A391-7A4F-ACC9-3546AF218439}"/>
              </a:ext>
            </a:extLst>
          </p:cNvPr>
          <p:cNvSpPr txBox="1"/>
          <p:nvPr/>
        </p:nvSpPr>
        <p:spPr>
          <a:xfrm>
            <a:off x="3779912" y="548680"/>
            <a:ext cx="4320480" cy="584775"/>
          </a:xfrm>
          <a:prstGeom prst="rect">
            <a:avLst/>
          </a:prstGeom>
          <a:noFill/>
        </p:spPr>
        <p:txBody>
          <a:bodyPr wrap="square" rtlCol="0">
            <a:spAutoFit/>
          </a:bodyPr>
          <a:lstStyle/>
          <a:p>
            <a:r>
              <a:rPr lang="pt-BR" sz="3200" dirty="0"/>
              <a:t>MCU 2020 </a:t>
            </a:r>
            <a:r>
              <a:rPr lang="pt-BR" sz="3200" dirty="0" err="1"/>
              <a:t>and</a:t>
            </a:r>
            <a:r>
              <a:rPr lang="pt-BR" sz="3200" dirty="0"/>
              <a:t> </a:t>
            </a:r>
            <a:r>
              <a:rPr lang="pt-BR" sz="3200" dirty="0" err="1"/>
              <a:t>students</a:t>
            </a:r>
            <a:endParaRPr lang="en-US" sz="3200" dirty="0"/>
          </a:p>
        </p:txBody>
      </p:sp>
    </p:spTree>
    <p:extLst>
      <p:ext uri="{BB962C8B-B14F-4D97-AF65-F5344CB8AC3E}">
        <p14:creationId xmlns:p14="http://schemas.microsoft.com/office/powerpoint/2010/main" val="34074482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DAC442-C799-4605-BA04-4F32384F0373}"/>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C14D64B2-4BB8-4B60-8F50-E5025E3C520A}"/>
              </a:ext>
            </a:extLst>
          </p:cNvPr>
          <p:cNvSpPr>
            <a:spLocks noGrp="1"/>
          </p:cNvSpPr>
          <p:nvPr>
            <p:ph sz="quarter" idx="13"/>
          </p:nvPr>
        </p:nvSpPr>
        <p:spPr/>
        <p:txBody>
          <a:bodyPr/>
          <a:lstStyle/>
          <a:p>
            <a:r>
              <a:rPr lang="en-US" dirty="0"/>
              <a:t>Worldwide, the student movement calls for greater student participation in the direction of universities and when we include students in MCU 2020 we are recognizing them as a fundamental part of implementing these principles.</a:t>
            </a:r>
            <a:endParaRPr lang="pt-BR" dirty="0"/>
          </a:p>
        </p:txBody>
      </p:sp>
      <p:sp>
        <p:nvSpPr>
          <p:cNvPr id="4" name="TextBox 3">
            <a:extLst>
              <a:ext uri="{FF2B5EF4-FFF2-40B4-BE49-F238E27FC236}">
                <a16:creationId xmlns:a16="http://schemas.microsoft.com/office/drawing/2014/main" id="{EBE7650F-EBA6-CB44-8EB7-BD7AB2CB4532}"/>
              </a:ext>
            </a:extLst>
          </p:cNvPr>
          <p:cNvSpPr txBox="1"/>
          <p:nvPr/>
        </p:nvSpPr>
        <p:spPr>
          <a:xfrm>
            <a:off x="4067944" y="548680"/>
            <a:ext cx="4104456" cy="523220"/>
          </a:xfrm>
          <a:prstGeom prst="rect">
            <a:avLst/>
          </a:prstGeom>
          <a:noFill/>
        </p:spPr>
        <p:txBody>
          <a:bodyPr wrap="square" rtlCol="0">
            <a:spAutoFit/>
          </a:bodyPr>
          <a:lstStyle/>
          <a:p>
            <a:r>
              <a:rPr lang="pt-BR" sz="2800" dirty="0"/>
              <a:t>MCU 2020 </a:t>
            </a:r>
            <a:r>
              <a:rPr lang="pt-BR" sz="2800" dirty="0" err="1"/>
              <a:t>and</a:t>
            </a:r>
            <a:r>
              <a:rPr lang="pt-BR" sz="2800" dirty="0"/>
              <a:t> </a:t>
            </a:r>
            <a:r>
              <a:rPr lang="pt-BR" sz="2800" dirty="0" err="1"/>
              <a:t>students</a:t>
            </a:r>
            <a:endParaRPr lang="en-US" sz="2800" dirty="0"/>
          </a:p>
        </p:txBody>
      </p:sp>
    </p:spTree>
    <p:extLst>
      <p:ext uri="{BB962C8B-B14F-4D97-AF65-F5344CB8AC3E}">
        <p14:creationId xmlns:p14="http://schemas.microsoft.com/office/powerpoint/2010/main" val="2272488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C2D9BF-2483-4251-8F74-48E0BF6D6DE7}"/>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2FAE19AB-DE43-4589-BE42-C9C8D35A43A9}"/>
              </a:ext>
            </a:extLst>
          </p:cNvPr>
          <p:cNvSpPr>
            <a:spLocks noGrp="1"/>
          </p:cNvSpPr>
          <p:nvPr>
            <p:ph sz="quarter" idx="13"/>
          </p:nvPr>
        </p:nvSpPr>
        <p:spPr>
          <a:xfrm>
            <a:off x="376370" y="1773405"/>
            <a:ext cx="7796030" cy="3311189"/>
          </a:xfrm>
        </p:spPr>
        <p:txBody>
          <a:bodyPr/>
          <a:lstStyle/>
          <a:p>
            <a:r>
              <a:rPr lang="nl-NL" sz="2400" dirty="0">
                <a:solidFill>
                  <a:srgbClr val="000000"/>
                </a:solidFill>
                <a:latin typeface="Calibri" panose="020F0502020204030204" pitchFamily="34" charset="0"/>
                <a:ea typeface="Calibri" panose="020F0502020204030204" pitchFamily="34" charset="0"/>
              </a:rPr>
              <a:t>“The second was that teaching and research should be inseparable, with </a:t>
            </a:r>
            <a:r>
              <a:rPr lang="nl-NL" sz="2400" b="1" dirty="0">
                <a:solidFill>
                  <a:srgbClr val="000000"/>
                </a:solidFill>
                <a:latin typeface="Calibri" panose="020F0502020204030204" pitchFamily="34" charset="0"/>
                <a:ea typeface="Calibri" panose="020F0502020204030204" pitchFamily="34" charset="0"/>
              </a:rPr>
              <a:t>students engaged in the search for knowledge and greater understanding</a:t>
            </a:r>
            <a:r>
              <a:rPr lang="nl-NL" sz="2400" dirty="0">
                <a:solidFill>
                  <a:srgbClr val="000000"/>
                </a:solidFill>
                <a:latin typeface="Calibri" panose="020F0502020204030204" pitchFamily="34" charset="0"/>
                <a:ea typeface="Calibri" panose="020F0502020204030204" pitchFamily="34" charset="0"/>
              </a:rPr>
              <a:t>.”</a:t>
            </a:r>
          </a:p>
          <a:p>
            <a:r>
              <a:rPr lang="nl-NL" sz="2400" dirty="0">
                <a:solidFill>
                  <a:srgbClr val="000000"/>
                </a:solidFill>
                <a:latin typeface="Calibri" panose="020F0502020204030204" pitchFamily="34" charset="0"/>
                <a:ea typeface="Calibri" panose="020F0502020204030204" pitchFamily="34" charset="0"/>
              </a:rPr>
              <a:t>“Globally the number and </a:t>
            </a:r>
            <a:r>
              <a:rPr lang="nl-NL" sz="2400" b="1" dirty="0">
                <a:solidFill>
                  <a:srgbClr val="000000"/>
                </a:solidFill>
                <a:latin typeface="Calibri" panose="020F0502020204030204" pitchFamily="34" charset="0"/>
                <a:ea typeface="Calibri" panose="020F0502020204030204" pitchFamily="34" charset="0"/>
              </a:rPr>
              <a:t>diversity of students seeking a university education has increased</a:t>
            </a:r>
            <a:r>
              <a:rPr lang="nl-NL" sz="2400" dirty="0">
                <a:solidFill>
                  <a:srgbClr val="000000"/>
                </a:solidFill>
                <a:latin typeface="Calibri" panose="020F0502020204030204" pitchFamily="34" charset="0"/>
                <a:ea typeface="Calibri" panose="020F0502020204030204" pitchFamily="34" charset="0"/>
              </a:rPr>
              <a:t>, as have their reasons for doing so and the expectations of their families and communities.”</a:t>
            </a:r>
          </a:p>
          <a:p>
            <a:r>
              <a:rPr lang="en-GB" sz="2400" dirty="0">
                <a:solidFill>
                  <a:srgbClr val="000000"/>
                </a:solidFill>
                <a:latin typeface="Calibri" panose="020F0502020204030204" pitchFamily="34" charset="0"/>
                <a:ea typeface="Times New Roman" panose="02020603050405020304" pitchFamily="18" charset="0"/>
              </a:rPr>
              <a:t>“As they create and disseminate knowledge, universities question dogmas and established doctrines and encourage critical thinking in all </a:t>
            </a:r>
            <a:r>
              <a:rPr lang="en-GB" sz="2400" b="1" dirty="0">
                <a:solidFill>
                  <a:srgbClr val="000000"/>
                </a:solidFill>
                <a:latin typeface="Calibri" panose="020F0502020204030204" pitchFamily="34" charset="0"/>
                <a:ea typeface="Times New Roman" panose="02020603050405020304" pitchFamily="18" charset="0"/>
              </a:rPr>
              <a:t>students</a:t>
            </a:r>
            <a:r>
              <a:rPr lang="en-GB" sz="2400" dirty="0">
                <a:solidFill>
                  <a:srgbClr val="000000"/>
                </a:solidFill>
                <a:latin typeface="Calibri" panose="020F0502020204030204" pitchFamily="34" charset="0"/>
                <a:ea typeface="Times New Roman" panose="02020603050405020304" pitchFamily="18" charset="0"/>
              </a:rPr>
              <a:t> and scholars. Academic freedom is their lifeblood; open enquiry and dialogue their nourishment.”</a:t>
            </a:r>
            <a:endParaRPr lang="pt-BR" sz="2400" dirty="0">
              <a:latin typeface="Times New Roman" panose="02020603050405020304" pitchFamily="18" charset="0"/>
              <a:ea typeface="Times New Roman" panose="02020603050405020304" pitchFamily="18" charset="0"/>
            </a:endParaRPr>
          </a:p>
          <a:p>
            <a:endParaRPr lang="nl-NL" sz="1350" dirty="0">
              <a:solidFill>
                <a:srgbClr val="000000"/>
              </a:solidFill>
              <a:latin typeface="Calibri" panose="020F0502020204030204" pitchFamily="34" charset="0"/>
              <a:ea typeface="Calibri" panose="020F0502020204030204" pitchFamily="34" charset="0"/>
            </a:endParaRPr>
          </a:p>
          <a:p>
            <a:endParaRPr lang="pt-BR" dirty="0"/>
          </a:p>
        </p:txBody>
      </p:sp>
      <p:sp>
        <p:nvSpPr>
          <p:cNvPr id="4" name="TextBox 3">
            <a:extLst>
              <a:ext uri="{FF2B5EF4-FFF2-40B4-BE49-F238E27FC236}">
                <a16:creationId xmlns:a16="http://schemas.microsoft.com/office/drawing/2014/main" id="{732B0EB1-ACC9-1C4C-9C82-C680BAE26131}"/>
              </a:ext>
            </a:extLst>
          </p:cNvPr>
          <p:cNvSpPr txBox="1"/>
          <p:nvPr/>
        </p:nvSpPr>
        <p:spPr>
          <a:xfrm>
            <a:off x="3995936" y="476672"/>
            <a:ext cx="4176464" cy="523220"/>
          </a:xfrm>
          <a:prstGeom prst="rect">
            <a:avLst/>
          </a:prstGeom>
          <a:noFill/>
        </p:spPr>
        <p:txBody>
          <a:bodyPr wrap="square" rtlCol="0">
            <a:spAutoFit/>
          </a:bodyPr>
          <a:lstStyle/>
          <a:p>
            <a:r>
              <a:rPr lang="pt-BR" sz="2800" dirty="0"/>
              <a:t>MCU 2020 </a:t>
            </a:r>
            <a:r>
              <a:rPr lang="pt-BR" sz="2800" dirty="0" err="1"/>
              <a:t>and</a:t>
            </a:r>
            <a:r>
              <a:rPr lang="pt-BR" sz="2800" dirty="0"/>
              <a:t> </a:t>
            </a:r>
            <a:r>
              <a:rPr lang="pt-BR" sz="2800" dirty="0" err="1"/>
              <a:t>students</a:t>
            </a:r>
            <a:endParaRPr lang="en-US" sz="2800" dirty="0"/>
          </a:p>
        </p:txBody>
      </p:sp>
    </p:spTree>
    <p:extLst>
      <p:ext uri="{BB962C8B-B14F-4D97-AF65-F5344CB8AC3E}">
        <p14:creationId xmlns:p14="http://schemas.microsoft.com/office/powerpoint/2010/main" val="242505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EE9C6-5F27-5843-A370-02809FD08868}"/>
              </a:ext>
            </a:extLst>
          </p:cNvPr>
          <p:cNvSpPr>
            <a:spLocks noGrp="1"/>
          </p:cNvSpPr>
          <p:nvPr>
            <p:ph type="title"/>
          </p:nvPr>
        </p:nvSpPr>
        <p:spPr>
          <a:xfrm>
            <a:off x="3563888" y="620688"/>
            <a:ext cx="5122912" cy="1143000"/>
          </a:xfrm>
        </p:spPr>
        <p:txBody>
          <a:bodyPr/>
          <a:lstStyle/>
          <a:p>
            <a:r>
              <a:rPr lang="en-US" dirty="0"/>
              <a:t>1988 Fundamental Principles</a:t>
            </a:r>
          </a:p>
        </p:txBody>
      </p:sp>
      <p:sp>
        <p:nvSpPr>
          <p:cNvPr id="3" name="Content Placeholder 2">
            <a:extLst>
              <a:ext uri="{FF2B5EF4-FFF2-40B4-BE49-F238E27FC236}">
                <a16:creationId xmlns:a16="http://schemas.microsoft.com/office/drawing/2014/main" id="{2C4B636B-17C6-744C-A33C-72222FEC2334}"/>
              </a:ext>
            </a:extLst>
          </p:cNvPr>
          <p:cNvSpPr>
            <a:spLocks noGrp="1"/>
          </p:cNvSpPr>
          <p:nvPr>
            <p:ph idx="1"/>
          </p:nvPr>
        </p:nvSpPr>
        <p:spPr/>
        <p:txBody>
          <a:bodyPr/>
          <a:lstStyle/>
          <a:p>
            <a:pPr marL="514350" indent="-514350">
              <a:buAutoNum type="arabicPeriod"/>
            </a:pPr>
            <a:r>
              <a:rPr lang="en-GB" sz="2800" dirty="0"/>
              <a:t>The university is an autonomous institution which produces, examines, appraises and hands down culture by research and teaching. </a:t>
            </a:r>
            <a:endParaRPr lang="en-US" sz="2800" dirty="0"/>
          </a:p>
          <a:p>
            <a:pPr marL="514350" indent="-514350">
              <a:buAutoNum type="arabicPeriod"/>
            </a:pPr>
            <a:r>
              <a:rPr lang="en-GB" sz="2800" dirty="0"/>
              <a:t>Its research and teaching must be morally and intellectually independent of all political authority and economic power.</a:t>
            </a:r>
          </a:p>
          <a:p>
            <a:pPr marL="514350" indent="-514350">
              <a:buAutoNum type="arabicPeriod"/>
            </a:pPr>
            <a:r>
              <a:rPr lang="en-GB" sz="2800" dirty="0"/>
              <a:t>Teaching and research must be inseparable if tuition is not to lag behind changing needs, the demands of society, and advances in scientific knowledge. </a:t>
            </a:r>
            <a:endParaRPr lang="en-US" sz="2800" dirty="0"/>
          </a:p>
          <a:p>
            <a:pPr marL="0" indent="0">
              <a:buNone/>
            </a:pPr>
            <a:endParaRPr lang="en-US" dirty="0"/>
          </a:p>
        </p:txBody>
      </p:sp>
    </p:spTree>
    <p:extLst>
      <p:ext uri="{BB962C8B-B14F-4D97-AF65-F5344CB8AC3E}">
        <p14:creationId xmlns:p14="http://schemas.microsoft.com/office/powerpoint/2010/main" val="1367755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A6268-97FB-46A1-BA86-270C6D2A25EF}"/>
              </a:ext>
            </a:extLst>
          </p:cNvPr>
          <p:cNvSpPr>
            <a:spLocks noGrp="1"/>
          </p:cNvSpPr>
          <p:nvPr>
            <p:ph type="title"/>
          </p:nvPr>
        </p:nvSpPr>
        <p:spPr/>
        <p:txBody>
          <a:bodyPr/>
          <a:lstStyle/>
          <a:p>
            <a:endParaRPr lang="pt-BR" dirty="0"/>
          </a:p>
        </p:txBody>
      </p:sp>
      <p:sp>
        <p:nvSpPr>
          <p:cNvPr id="3" name="Espaço Reservado para Conteúdo 2">
            <a:extLst>
              <a:ext uri="{FF2B5EF4-FFF2-40B4-BE49-F238E27FC236}">
                <a16:creationId xmlns:a16="http://schemas.microsoft.com/office/drawing/2014/main" id="{38A52A6F-3A12-4ED1-A45E-FBD3F667C555}"/>
              </a:ext>
            </a:extLst>
          </p:cNvPr>
          <p:cNvSpPr>
            <a:spLocks noGrp="1"/>
          </p:cNvSpPr>
          <p:nvPr>
            <p:ph sz="quarter" idx="13"/>
          </p:nvPr>
        </p:nvSpPr>
        <p:spPr>
          <a:xfrm>
            <a:off x="448378" y="1773405"/>
            <a:ext cx="7796030" cy="3311189"/>
          </a:xfrm>
        </p:spPr>
        <p:txBody>
          <a:bodyPr/>
          <a:lstStyle/>
          <a:p>
            <a:r>
              <a:rPr lang="en-GB" sz="2400" dirty="0">
                <a:solidFill>
                  <a:srgbClr val="000000"/>
                </a:solidFill>
                <a:latin typeface="Calibri" panose="020F0502020204030204" pitchFamily="34" charset="0"/>
                <a:ea typeface="Times New Roman" panose="02020603050405020304" pitchFamily="18" charset="0"/>
              </a:rPr>
              <a:t>“</a:t>
            </a:r>
            <a:r>
              <a:rPr lang="en-GB" sz="2400" b="1" dirty="0">
                <a:solidFill>
                  <a:srgbClr val="000000"/>
                </a:solidFill>
                <a:latin typeface="Calibri" panose="020F0502020204030204" pitchFamily="34" charset="0"/>
                <a:ea typeface="Times New Roman" panose="02020603050405020304" pitchFamily="18" charset="0"/>
              </a:rPr>
              <a:t>Universities are non-discriminatory spaces of tolerance and respect where diversity of perspectives flourishes and where inclusivity, anchored in principles of equity and fairness, prevails</a:t>
            </a:r>
            <a:r>
              <a:rPr lang="en-GB" sz="2400" dirty="0">
                <a:solidFill>
                  <a:srgbClr val="000000"/>
                </a:solidFill>
                <a:latin typeface="Calibri" panose="020F0502020204030204" pitchFamily="34" charset="0"/>
                <a:ea typeface="Times New Roman" panose="02020603050405020304" pitchFamily="18" charset="0"/>
              </a:rPr>
              <a:t>. They therefore commit themselves to advance equity and fairness in all aspects of academic life including admissions, hiring and promotion practices.”</a:t>
            </a:r>
            <a:endParaRPr lang="pt-BR" sz="2400" dirty="0">
              <a:latin typeface="Times New Roman" panose="02020603050405020304" pitchFamily="18" charset="0"/>
              <a:ea typeface="Times New Roman" panose="02020603050405020304" pitchFamily="18" charset="0"/>
            </a:endParaRPr>
          </a:p>
          <a:p>
            <a:r>
              <a:rPr lang="en-GB" sz="2400" dirty="0">
                <a:solidFill>
                  <a:srgbClr val="000000"/>
                </a:solidFill>
                <a:latin typeface="Calibri" panose="020F0502020204030204" pitchFamily="34" charset="0"/>
                <a:ea typeface="Times New Roman" panose="02020603050405020304" pitchFamily="18" charset="0"/>
              </a:rPr>
              <a:t>“</a:t>
            </a:r>
            <a:r>
              <a:rPr lang="en-GB" sz="2400" b="1" dirty="0">
                <a:solidFill>
                  <a:srgbClr val="000000"/>
                </a:solidFill>
                <a:latin typeface="Calibri" panose="020F0502020204030204" pitchFamily="34" charset="0"/>
                <a:ea typeface="Times New Roman" panose="02020603050405020304" pitchFamily="18" charset="0"/>
              </a:rPr>
              <a:t>Education is a human right, a public good, and should be available to all</a:t>
            </a:r>
            <a:r>
              <a:rPr lang="en-GB" sz="2400" dirty="0">
                <a:solidFill>
                  <a:srgbClr val="000000"/>
                </a:solidFill>
                <a:latin typeface="Calibri" panose="020F0502020204030204" pitchFamily="34" charset="0"/>
                <a:ea typeface="Times New Roman" panose="02020603050405020304" pitchFamily="18" charset="0"/>
              </a:rPr>
              <a:t>. Universities recognise that learning is a lifelong activity with tertiary education as one part of a continuum. Within that one part, </a:t>
            </a:r>
            <a:r>
              <a:rPr lang="en-GB" sz="2400" b="1" dirty="0">
                <a:solidFill>
                  <a:srgbClr val="000000"/>
                </a:solidFill>
                <a:latin typeface="Calibri" panose="020F0502020204030204" pitchFamily="34" charset="0"/>
                <a:ea typeface="Times New Roman" panose="02020603050405020304" pitchFamily="18" charset="0"/>
              </a:rPr>
              <a:t>universities serve diverse learners at all stages of their lives</a:t>
            </a:r>
            <a:r>
              <a:rPr lang="en-GB" sz="2400" dirty="0">
                <a:solidFill>
                  <a:srgbClr val="000000"/>
                </a:solidFill>
                <a:latin typeface="Calibri" panose="020F0502020204030204" pitchFamily="34" charset="0"/>
                <a:ea typeface="Times New Roman" panose="02020603050405020304" pitchFamily="18" charset="0"/>
              </a:rPr>
              <a:t>.”</a:t>
            </a:r>
            <a:endParaRPr lang="pt-BR" sz="2400" dirty="0">
              <a:latin typeface="Times New Roman" panose="02020603050405020304" pitchFamily="18" charset="0"/>
              <a:ea typeface="Times New Roman" panose="02020603050405020304" pitchFamily="18" charset="0"/>
            </a:endParaRPr>
          </a:p>
          <a:p>
            <a:endParaRPr lang="pt-BR" dirty="0"/>
          </a:p>
        </p:txBody>
      </p:sp>
      <p:sp>
        <p:nvSpPr>
          <p:cNvPr id="4" name="TextBox 3">
            <a:extLst>
              <a:ext uri="{FF2B5EF4-FFF2-40B4-BE49-F238E27FC236}">
                <a16:creationId xmlns:a16="http://schemas.microsoft.com/office/drawing/2014/main" id="{DC441544-0F51-7C45-8CAA-5BEF335DD524}"/>
              </a:ext>
            </a:extLst>
          </p:cNvPr>
          <p:cNvSpPr txBox="1"/>
          <p:nvPr/>
        </p:nvSpPr>
        <p:spPr>
          <a:xfrm>
            <a:off x="4067944" y="548680"/>
            <a:ext cx="4176464" cy="523220"/>
          </a:xfrm>
          <a:prstGeom prst="rect">
            <a:avLst/>
          </a:prstGeom>
          <a:noFill/>
        </p:spPr>
        <p:txBody>
          <a:bodyPr wrap="square" rtlCol="0">
            <a:spAutoFit/>
          </a:bodyPr>
          <a:lstStyle/>
          <a:p>
            <a:r>
              <a:rPr lang="pt-BR" sz="2800" dirty="0"/>
              <a:t>MCU 2020 </a:t>
            </a:r>
            <a:r>
              <a:rPr lang="pt-BR" sz="2800" dirty="0" err="1"/>
              <a:t>and</a:t>
            </a:r>
            <a:r>
              <a:rPr lang="pt-BR" sz="2800" dirty="0"/>
              <a:t> </a:t>
            </a:r>
            <a:r>
              <a:rPr lang="pt-BR" sz="2800" dirty="0" err="1"/>
              <a:t>students</a:t>
            </a:r>
            <a:endParaRPr lang="en-US" sz="2800" dirty="0"/>
          </a:p>
        </p:txBody>
      </p:sp>
    </p:spTree>
    <p:extLst>
      <p:ext uri="{BB962C8B-B14F-4D97-AF65-F5344CB8AC3E}">
        <p14:creationId xmlns:p14="http://schemas.microsoft.com/office/powerpoint/2010/main" val="15618630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B3DB81-0CDF-4F56-B959-4C3E32320A06}"/>
              </a:ext>
            </a:extLst>
          </p:cNvPr>
          <p:cNvSpPr>
            <a:spLocks noGrp="1"/>
          </p:cNvSpPr>
          <p:nvPr>
            <p:ph type="title"/>
          </p:nvPr>
        </p:nvSpPr>
        <p:spPr/>
        <p:txBody>
          <a:bodyPr>
            <a:normAutofit fontScale="90000"/>
          </a:bodyPr>
          <a:lstStyle/>
          <a:p>
            <a:pPr algn="ctr"/>
            <a:endParaRPr lang="pt-BR" dirty="0"/>
          </a:p>
        </p:txBody>
      </p:sp>
      <p:sp>
        <p:nvSpPr>
          <p:cNvPr id="3" name="Espaço Reservado para Conteúdo 2">
            <a:extLst>
              <a:ext uri="{FF2B5EF4-FFF2-40B4-BE49-F238E27FC236}">
                <a16:creationId xmlns:a16="http://schemas.microsoft.com/office/drawing/2014/main" id="{28EA242E-8C9E-460C-B4C7-23A5C92DAB5A}"/>
              </a:ext>
            </a:extLst>
          </p:cNvPr>
          <p:cNvSpPr>
            <a:spLocks noGrp="1"/>
          </p:cNvSpPr>
          <p:nvPr>
            <p:ph sz="quarter" idx="13"/>
          </p:nvPr>
        </p:nvSpPr>
        <p:spPr/>
        <p:txBody>
          <a:bodyPr/>
          <a:lstStyle/>
          <a:p>
            <a:pPr marL="0" indent="0" algn="ctr">
              <a:buNone/>
            </a:pPr>
            <a:r>
              <a:rPr lang="en-US" dirty="0">
                <a:latin typeface="Calibri" panose="020F0502020204030204" pitchFamily="34" charset="0"/>
                <a:cs typeface="Calibri" panose="020F0502020204030204" pitchFamily="34" charset="0"/>
              </a:rPr>
              <a:t>a recognition that we are part of the university not only as passive subjects, but as active actors who are part of the construction and implementation of the principles that MCU defends.</a:t>
            </a:r>
            <a:endParaRPr lang="pt-BR"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5AA7BA32-D419-9545-BF42-387566D80DD3}"/>
              </a:ext>
            </a:extLst>
          </p:cNvPr>
          <p:cNvSpPr txBox="1"/>
          <p:nvPr/>
        </p:nvSpPr>
        <p:spPr>
          <a:xfrm>
            <a:off x="3995936" y="692696"/>
            <a:ext cx="4176464" cy="954107"/>
          </a:xfrm>
          <a:prstGeom prst="rect">
            <a:avLst/>
          </a:prstGeom>
          <a:noFill/>
        </p:spPr>
        <p:txBody>
          <a:bodyPr wrap="square" rtlCol="0">
            <a:spAutoFit/>
          </a:bodyPr>
          <a:lstStyle/>
          <a:p>
            <a:r>
              <a:rPr lang="pt-BR" sz="2800" dirty="0" err="1"/>
              <a:t>What</a:t>
            </a:r>
            <a:r>
              <a:rPr lang="pt-BR" sz="2800" dirty="0"/>
              <a:t> </a:t>
            </a:r>
            <a:r>
              <a:rPr lang="pt-BR" sz="2800" dirty="0" err="1"/>
              <a:t>the</a:t>
            </a:r>
            <a:r>
              <a:rPr lang="pt-BR" sz="2800" dirty="0"/>
              <a:t> new MCU </a:t>
            </a:r>
            <a:r>
              <a:rPr lang="pt-BR" sz="2800" dirty="0" err="1"/>
              <a:t>means</a:t>
            </a:r>
            <a:r>
              <a:rPr lang="pt-BR" sz="2800" dirty="0"/>
              <a:t> for </a:t>
            </a:r>
            <a:r>
              <a:rPr lang="pt-BR" sz="2800" dirty="0" err="1"/>
              <a:t>students</a:t>
            </a:r>
            <a:r>
              <a:rPr lang="pt-BR" sz="2800" dirty="0"/>
              <a:t>?</a:t>
            </a:r>
            <a:endParaRPr lang="en-US" sz="2800" dirty="0"/>
          </a:p>
        </p:txBody>
      </p:sp>
    </p:spTree>
    <p:extLst>
      <p:ext uri="{BB962C8B-B14F-4D97-AF65-F5344CB8AC3E}">
        <p14:creationId xmlns:p14="http://schemas.microsoft.com/office/powerpoint/2010/main" val="2519709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F7BC-E60A-304D-A2A1-0CF6B0C471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04E482A-4634-C54B-ABD5-DBDA2950D681}"/>
              </a:ext>
            </a:extLst>
          </p:cNvPr>
          <p:cNvSpPr>
            <a:spLocks noGrp="1"/>
          </p:cNvSpPr>
          <p:nvPr>
            <p:ph sz="quarter" idx="13"/>
          </p:nvPr>
        </p:nvSpPr>
        <p:spPr/>
        <p:txBody>
          <a:bodyPr/>
          <a:lstStyle/>
          <a:p>
            <a:pPr marL="0" indent="0">
              <a:buNone/>
            </a:pPr>
            <a:endParaRPr lang="pt-BR" sz="1400" dirty="0"/>
          </a:p>
          <a:p>
            <a:pPr marL="0" indent="0" algn="ctr">
              <a:buNone/>
            </a:pPr>
            <a:endParaRPr lang="pt-BR" sz="3600" dirty="0"/>
          </a:p>
          <a:p>
            <a:pPr marL="0" indent="0" algn="ctr">
              <a:buNone/>
            </a:pPr>
            <a:r>
              <a:rPr lang="pt-BR" sz="3600" dirty="0" err="1"/>
              <a:t>Thank</a:t>
            </a:r>
            <a:r>
              <a:rPr lang="pt-BR" sz="3600" dirty="0"/>
              <a:t> </a:t>
            </a:r>
            <a:r>
              <a:rPr lang="pt-BR" sz="3600" dirty="0" err="1"/>
              <a:t>you</a:t>
            </a:r>
            <a:endParaRPr lang="pt-BR" sz="3600" dirty="0"/>
          </a:p>
          <a:p>
            <a:pPr marL="0" indent="0">
              <a:buNone/>
            </a:pPr>
            <a:endParaRPr lang="pt-BR" sz="1400" dirty="0"/>
          </a:p>
          <a:p>
            <a:pPr marL="0" indent="0">
              <a:buNone/>
            </a:pPr>
            <a:endParaRPr lang="pt-BR" sz="1400" dirty="0"/>
          </a:p>
          <a:p>
            <a:pPr marL="0" indent="0">
              <a:buNone/>
            </a:pPr>
            <a:endParaRPr lang="pt-BR" sz="1400" dirty="0"/>
          </a:p>
          <a:p>
            <a:pPr marL="0" indent="0">
              <a:buNone/>
            </a:pPr>
            <a:r>
              <a:rPr lang="pt-BR" sz="1400" dirty="0"/>
              <a:t>Tamires Gomes Sampaio</a:t>
            </a:r>
          </a:p>
          <a:p>
            <a:pPr marL="0" indent="0">
              <a:buNone/>
            </a:pPr>
            <a:r>
              <a:rPr lang="pt-BR" sz="1400" dirty="0"/>
              <a:t>E-mail: </a:t>
            </a:r>
            <a:r>
              <a:rPr lang="pt-BR" sz="1400" dirty="0" err="1"/>
              <a:t>tamylpdf@gmail.com</a:t>
            </a:r>
            <a:endParaRPr lang="pt-BR" sz="1400" dirty="0"/>
          </a:p>
          <a:p>
            <a:pPr marL="0" indent="0">
              <a:buNone/>
            </a:pPr>
            <a:r>
              <a:rPr lang="pt-BR" sz="1400" dirty="0"/>
              <a:t>@</a:t>
            </a:r>
            <a:r>
              <a:rPr lang="pt-BR" sz="1400" dirty="0" err="1"/>
              <a:t>soutamires.sp</a:t>
            </a:r>
            <a:endParaRPr lang="pt-BR" sz="1400" dirty="0"/>
          </a:p>
          <a:p>
            <a:endParaRPr lang="en-US" dirty="0"/>
          </a:p>
        </p:txBody>
      </p:sp>
    </p:spTree>
    <p:extLst>
      <p:ext uri="{BB962C8B-B14F-4D97-AF65-F5344CB8AC3E}">
        <p14:creationId xmlns:p14="http://schemas.microsoft.com/office/powerpoint/2010/main" val="28545659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C820-910D-014B-AEB6-BC5AD787124A}"/>
              </a:ext>
            </a:extLst>
          </p:cNvPr>
          <p:cNvSpPr>
            <a:spLocks noGrp="1"/>
          </p:cNvSpPr>
          <p:nvPr>
            <p:ph type="title"/>
          </p:nvPr>
        </p:nvSpPr>
        <p:spPr>
          <a:xfrm>
            <a:off x="3491880" y="459664"/>
            <a:ext cx="5122912" cy="1143000"/>
          </a:xfrm>
        </p:spPr>
        <p:txBody>
          <a:bodyPr/>
          <a:lstStyle/>
          <a:p>
            <a:r>
              <a:rPr lang="en-US" dirty="0"/>
              <a:t>Signing the MCU</a:t>
            </a:r>
          </a:p>
        </p:txBody>
      </p:sp>
      <p:sp>
        <p:nvSpPr>
          <p:cNvPr id="3" name="Content Placeholder 2">
            <a:extLst>
              <a:ext uri="{FF2B5EF4-FFF2-40B4-BE49-F238E27FC236}">
                <a16:creationId xmlns:a16="http://schemas.microsoft.com/office/drawing/2014/main" id="{D40824B8-30CE-FA4B-B5F0-032F7BEDEAC1}"/>
              </a:ext>
            </a:extLst>
          </p:cNvPr>
          <p:cNvSpPr>
            <a:spLocks noGrp="1"/>
          </p:cNvSpPr>
          <p:nvPr>
            <p:ph idx="1"/>
          </p:nvPr>
        </p:nvSpPr>
        <p:spPr/>
        <p:txBody>
          <a:bodyPr/>
          <a:lstStyle/>
          <a:p>
            <a:r>
              <a:rPr lang="en-US" dirty="0">
                <a:hlinkClick r:id="rId2"/>
              </a:rPr>
              <a:t>http://www.magna-charta.org/magna-charta-universitatum/sign-the-magna-charta</a:t>
            </a:r>
            <a:endParaRPr lang="en-US" dirty="0"/>
          </a:p>
          <a:p>
            <a:r>
              <a:rPr lang="en-US" dirty="0"/>
              <a:t>Benefits of signing</a:t>
            </a:r>
          </a:p>
          <a:p>
            <a:r>
              <a:rPr lang="en-US" sz="2000" dirty="0"/>
              <a:t>Public statement of values resulting in </a:t>
            </a:r>
          </a:p>
          <a:p>
            <a:pPr lvl="1"/>
            <a:r>
              <a:rPr lang="en-US" sz="2000" dirty="0"/>
              <a:t>Publicity</a:t>
            </a:r>
          </a:p>
          <a:p>
            <a:pPr lvl="1"/>
            <a:r>
              <a:rPr lang="en-US" sz="2000" dirty="0"/>
              <a:t>Confidence in integrity</a:t>
            </a:r>
          </a:p>
          <a:p>
            <a:pPr lvl="1"/>
            <a:r>
              <a:rPr lang="en-US" sz="2000" dirty="0"/>
              <a:t>Confidence for partnership</a:t>
            </a:r>
          </a:p>
          <a:p>
            <a:r>
              <a:rPr lang="en-US" sz="2000" dirty="0"/>
              <a:t>Membership of and support from an international community concerned with fundamental values</a:t>
            </a:r>
          </a:p>
          <a:p>
            <a:r>
              <a:rPr lang="en-US" sz="2000" dirty="0"/>
              <a:t>Keeping commitment fresh through review</a:t>
            </a:r>
          </a:p>
          <a:p>
            <a:r>
              <a:rPr lang="en-US" sz="2000" dirty="0"/>
              <a:t>Learning from engagement with MCO</a:t>
            </a:r>
          </a:p>
          <a:p>
            <a:r>
              <a:rPr lang="en-US" sz="2000" dirty="0"/>
              <a:t>Reputational benefit</a:t>
            </a:r>
          </a:p>
          <a:p>
            <a:endParaRPr lang="en-US" dirty="0"/>
          </a:p>
          <a:p>
            <a:endParaRPr lang="en-US" dirty="0"/>
          </a:p>
        </p:txBody>
      </p:sp>
    </p:spTree>
    <p:extLst>
      <p:ext uri="{BB962C8B-B14F-4D97-AF65-F5344CB8AC3E}">
        <p14:creationId xmlns:p14="http://schemas.microsoft.com/office/powerpoint/2010/main" val="4036656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to become </a:t>
            </a:r>
            <a:br>
              <a:rPr lang="en-US" dirty="0"/>
            </a:br>
            <a:r>
              <a:rPr lang="en-US" dirty="0"/>
              <a:t>a signatory</a:t>
            </a:r>
            <a:br>
              <a:rPr lang="en-US" sz="3600" dirty="0"/>
            </a:br>
            <a:endParaRPr lang="en-US" sz="3600" dirty="0"/>
          </a:p>
        </p:txBody>
      </p:sp>
      <p:sp>
        <p:nvSpPr>
          <p:cNvPr id="3" name="Content Placeholder 2"/>
          <p:cNvSpPr>
            <a:spLocks noGrp="1"/>
          </p:cNvSpPr>
          <p:nvPr>
            <p:ph idx="1"/>
          </p:nvPr>
        </p:nvSpPr>
        <p:spPr/>
        <p:txBody>
          <a:bodyPr/>
          <a:lstStyle/>
          <a:p>
            <a:r>
              <a:rPr lang="en-US" sz="2800" dirty="0"/>
              <a:t>Via website http://</a:t>
            </a:r>
            <a:r>
              <a:rPr lang="en-US" sz="2800" dirty="0" err="1"/>
              <a:t>www.magna-charta.org</a:t>
            </a:r>
            <a:endParaRPr lang="en-US" sz="2800" dirty="0"/>
          </a:p>
          <a:p>
            <a:r>
              <a:rPr lang="en-US" sz="2800" dirty="0"/>
              <a:t>Admissions policy</a:t>
            </a:r>
          </a:p>
          <a:p>
            <a:r>
              <a:rPr lang="en-US" sz="2800" dirty="0"/>
              <a:t>Complete application </a:t>
            </a:r>
          </a:p>
          <a:p>
            <a:r>
              <a:rPr lang="en-US" sz="2800" dirty="0"/>
              <a:t>Obtain Supporting information</a:t>
            </a:r>
          </a:p>
          <a:p>
            <a:r>
              <a:rPr lang="en-US" sz="2800" dirty="0"/>
              <a:t>Submission by due date</a:t>
            </a:r>
          </a:p>
          <a:p>
            <a:r>
              <a:rPr lang="en-US" sz="2800" dirty="0"/>
              <a:t>Consideration by Applications Committee</a:t>
            </a:r>
          </a:p>
          <a:p>
            <a:r>
              <a:rPr lang="en-US" sz="2800" dirty="0"/>
              <a:t>Decision by Council</a:t>
            </a:r>
          </a:p>
          <a:p>
            <a:r>
              <a:rPr lang="en-US" sz="2800" dirty="0"/>
              <a:t>Participation in Signing Ceremony</a:t>
            </a:r>
          </a:p>
          <a:p>
            <a:r>
              <a:rPr lang="en-US" sz="2800" dirty="0"/>
              <a:t>Publicity and engagement</a:t>
            </a:r>
          </a:p>
        </p:txBody>
      </p:sp>
    </p:spTree>
    <p:extLst>
      <p:ext uri="{BB962C8B-B14F-4D97-AF65-F5344CB8AC3E}">
        <p14:creationId xmlns:p14="http://schemas.microsoft.com/office/powerpoint/2010/main" val="7724746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BA38-CC5C-5942-A267-932324783FA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7D56AE0-D6AA-A442-9448-3F00952ABD36}"/>
              </a:ext>
            </a:extLst>
          </p:cNvPr>
          <p:cNvSpPr>
            <a:spLocks noGrp="1"/>
          </p:cNvSpPr>
          <p:nvPr>
            <p:ph idx="1"/>
          </p:nvPr>
        </p:nvSpPr>
        <p:spPr>
          <a:xfrm>
            <a:off x="395536" y="3068960"/>
            <a:ext cx="8229600" cy="4525963"/>
          </a:xfrm>
        </p:spPr>
        <p:txBody>
          <a:bodyPr/>
          <a:lstStyle/>
          <a:p>
            <a:pPr marL="0" indent="0" algn="ctr">
              <a:buNone/>
            </a:pPr>
            <a:r>
              <a:rPr lang="en-US" dirty="0"/>
              <a:t>Questions and Discussion</a:t>
            </a:r>
          </a:p>
        </p:txBody>
      </p:sp>
    </p:spTree>
    <p:extLst>
      <p:ext uri="{BB962C8B-B14F-4D97-AF65-F5344CB8AC3E}">
        <p14:creationId xmlns:p14="http://schemas.microsoft.com/office/powerpoint/2010/main" val="2078751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Contact details</a:t>
            </a:r>
            <a:endParaRPr lang="en-US" sz="3600"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dirty="0"/>
              <a:t>More information available from</a:t>
            </a:r>
          </a:p>
          <a:p>
            <a:pPr marL="0" indent="0" algn="ctr">
              <a:buNone/>
            </a:pPr>
            <a:r>
              <a:rPr lang="en-US" dirty="0">
                <a:hlinkClick r:id="rId2"/>
              </a:rPr>
              <a:t>    www.magna-charta.org</a:t>
            </a:r>
            <a:endParaRPr lang="en-US" dirty="0"/>
          </a:p>
          <a:p>
            <a:pPr marL="0" indent="0" algn="ctr">
              <a:buNone/>
            </a:pPr>
            <a:r>
              <a:rPr lang="en-US" dirty="0"/>
              <a:t>Contact via</a:t>
            </a:r>
          </a:p>
          <a:p>
            <a:pPr marL="0" indent="0" algn="ctr">
              <a:buNone/>
            </a:pPr>
            <a:r>
              <a:rPr lang="en-US" dirty="0"/>
              <a:t>    </a:t>
            </a:r>
            <a:r>
              <a:rPr lang="en-US" dirty="0">
                <a:hlinkClick r:id="rId3"/>
              </a:rPr>
              <a:t>magnacharta@unibo.it</a:t>
            </a:r>
            <a:endParaRPr lang="en-US" dirty="0"/>
          </a:p>
          <a:p>
            <a:pPr marL="0" indent="0">
              <a:buNone/>
            </a:pPr>
            <a:endParaRPr lang="en-US" dirty="0"/>
          </a:p>
        </p:txBody>
      </p:sp>
    </p:spTree>
    <p:extLst>
      <p:ext uri="{BB962C8B-B14F-4D97-AF65-F5344CB8AC3E}">
        <p14:creationId xmlns:p14="http://schemas.microsoft.com/office/powerpoint/2010/main" val="1767543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4737"/>
            <a:ext cx="5389806" cy="1143000"/>
          </a:xfrm>
        </p:spPr>
        <p:txBody>
          <a:bodyPr>
            <a:noAutofit/>
          </a:bodyPr>
          <a:lstStyle/>
          <a:p>
            <a:br>
              <a:rPr lang="en-US" dirty="0"/>
            </a:br>
            <a:r>
              <a:rPr lang="en-US" dirty="0"/>
              <a:t>1988 </a:t>
            </a:r>
            <a:r>
              <a:rPr lang="en-GB" dirty="0"/>
              <a:t>Fundamental principles 2</a:t>
            </a:r>
            <a:endParaRPr lang="en-US" dirty="0"/>
          </a:p>
        </p:txBody>
      </p:sp>
      <p:sp>
        <p:nvSpPr>
          <p:cNvPr id="3" name="Content Placeholder 2"/>
          <p:cNvSpPr>
            <a:spLocks noGrp="1"/>
          </p:cNvSpPr>
          <p:nvPr>
            <p:ph idx="1"/>
          </p:nvPr>
        </p:nvSpPr>
        <p:spPr/>
        <p:txBody>
          <a:bodyPr/>
          <a:lstStyle/>
          <a:p>
            <a:pPr marL="0" indent="0">
              <a:buNone/>
            </a:pPr>
            <a:r>
              <a:rPr lang="en-GB" sz="2800" dirty="0"/>
              <a:t>4.    Freedom in research and training is the fundamental principle of university life, and governments and universities must ensure respect for this fundamental requirement. </a:t>
            </a:r>
          </a:p>
          <a:p>
            <a:pPr marL="0" indent="0">
              <a:buNone/>
            </a:pPr>
            <a:r>
              <a:rPr lang="en-GB" sz="2800" dirty="0"/>
              <a:t>5.    A university ….should attain universal knowledge; …..transcend geographical and political frontiers, affirms the vital need for different cultures to know and influence each other.</a:t>
            </a:r>
          </a:p>
          <a:p>
            <a:pPr marL="0" indent="0">
              <a:buNone/>
            </a:pPr>
            <a:endParaRPr lang="en-US" dirty="0"/>
          </a:p>
        </p:txBody>
      </p:sp>
    </p:spTree>
    <p:extLst>
      <p:ext uri="{BB962C8B-B14F-4D97-AF65-F5344CB8AC3E}">
        <p14:creationId xmlns:p14="http://schemas.microsoft.com/office/powerpoint/2010/main" val="1580693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F90C-DC06-444F-A201-A9131108A064}"/>
              </a:ext>
            </a:extLst>
          </p:cNvPr>
          <p:cNvSpPr>
            <a:spLocks noGrp="1"/>
          </p:cNvSpPr>
          <p:nvPr>
            <p:ph type="title"/>
          </p:nvPr>
        </p:nvSpPr>
        <p:spPr>
          <a:xfrm>
            <a:off x="3563888" y="548680"/>
            <a:ext cx="5122912" cy="1143000"/>
          </a:xfrm>
        </p:spPr>
        <p:txBody>
          <a:bodyPr/>
          <a:lstStyle/>
          <a:p>
            <a:r>
              <a:rPr lang="en-US" dirty="0"/>
              <a:t>Speakers</a:t>
            </a:r>
          </a:p>
        </p:txBody>
      </p:sp>
      <p:sp>
        <p:nvSpPr>
          <p:cNvPr id="3" name="Content Placeholder 2">
            <a:extLst>
              <a:ext uri="{FF2B5EF4-FFF2-40B4-BE49-F238E27FC236}">
                <a16:creationId xmlns:a16="http://schemas.microsoft.com/office/drawing/2014/main" id="{09A01FBE-6F9C-534A-B491-5F1C2F33C439}"/>
              </a:ext>
            </a:extLst>
          </p:cNvPr>
          <p:cNvSpPr>
            <a:spLocks noGrp="1"/>
          </p:cNvSpPr>
          <p:nvPr>
            <p:ph idx="1"/>
          </p:nvPr>
        </p:nvSpPr>
        <p:spPr/>
        <p:txBody>
          <a:bodyPr/>
          <a:lstStyle/>
          <a:p>
            <a:endParaRPr lang="en-US" dirty="0"/>
          </a:p>
          <a:p>
            <a:r>
              <a:rPr lang="en-US" dirty="0"/>
              <a:t>Professor Marta Losada</a:t>
            </a:r>
          </a:p>
          <a:p>
            <a:r>
              <a:rPr lang="en-US" dirty="0"/>
              <a:t>Professor Marcelo Knobel</a:t>
            </a:r>
          </a:p>
          <a:p>
            <a:r>
              <a:rPr lang="en-US" dirty="0"/>
              <a:t>Tamires Gomes Sampaio</a:t>
            </a:r>
          </a:p>
        </p:txBody>
      </p:sp>
    </p:spTree>
    <p:extLst>
      <p:ext uri="{BB962C8B-B14F-4D97-AF65-F5344CB8AC3E}">
        <p14:creationId xmlns:p14="http://schemas.microsoft.com/office/powerpoint/2010/main" val="3450923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33F7-6100-4A4E-9F28-906A2D49EA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1D51F45-F797-034C-B852-6A4B527A440A}"/>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Professor Marta Losada</a:t>
            </a:r>
          </a:p>
          <a:p>
            <a:endParaRPr lang="en-US" dirty="0"/>
          </a:p>
        </p:txBody>
      </p:sp>
    </p:spTree>
    <p:extLst>
      <p:ext uri="{BB962C8B-B14F-4D97-AF65-F5344CB8AC3E}">
        <p14:creationId xmlns:p14="http://schemas.microsoft.com/office/powerpoint/2010/main" val="105760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8D01-BE17-E544-88EF-B31C4E593332}"/>
              </a:ext>
            </a:extLst>
          </p:cNvPr>
          <p:cNvSpPr>
            <a:spLocks noGrp="1"/>
          </p:cNvSpPr>
          <p:nvPr>
            <p:ph type="title"/>
          </p:nvPr>
        </p:nvSpPr>
        <p:spPr>
          <a:xfrm>
            <a:off x="971600" y="1340768"/>
            <a:ext cx="7886700" cy="994172"/>
          </a:xfrm>
        </p:spPr>
        <p:txBody>
          <a:bodyPr/>
          <a:lstStyle/>
          <a:p>
            <a:r>
              <a:rPr lang="en-US" dirty="0"/>
              <a:t>MCU 2020</a:t>
            </a:r>
          </a:p>
        </p:txBody>
      </p:sp>
      <p:sp>
        <p:nvSpPr>
          <p:cNvPr id="3" name="Content Placeholder 2">
            <a:extLst>
              <a:ext uri="{FF2B5EF4-FFF2-40B4-BE49-F238E27FC236}">
                <a16:creationId xmlns:a16="http://schemas.microsoft.com/office/drawing/2014/main" id="{92775A5D-7BF2-2642-968F-6C800CE791D7}"/>
              </a:ext>
            </a:extLst>
          </p:cNvPr>
          <p:cNvSpPr>
            <a:spLocks noGrp="1"/>
          </p:cNvSpPr>
          <p:nvPr>
            <p:ph idx="1"/>
          </p:nvPr>
        </p:nvSpPr>
        <p:spPr>
          <a:xfrm>
            <a:off x="628650" y="2253728"/>
            <a:ext cx="7886700" cy="3263504"/>
          </a:xfrm>
        </p:spPr>
        <p:txBody>
          <a:bodyPr>
            <a:normAutofit fontScale="70000" lnSpcReduction="20000"/>
          </a:bodyPr>
          <a:lstStyle/>
          <a:p>
            <a:pPr marL="0" indent="0">
              <a:buNone/>
            </a:pPr>
            <a:r>
              <a:rPr lang="en-US" dirty="0"/>
              <a:t>Motivations to modify MCU:</a:t>
            </a:r>
          </a:p>
          <a:p>
            <a:endParaRPr lang="en-US" dirty="0"/>
          </a:p>
          <a:p>
            <a:pPr lvl="1"/>
            <a:r>
              <a:rPr lang="en-US" dirty="0"/>
              <a:t>Much has changed since 1988.</a:t>
            </a:r>
          </a:p>
          <a:p>
            <a:pPr lvl="1"/>
            <a:r>
              <a:rPr lang="en-US" dirty="0"/>
              <a:t>Higher education is more international. </a:t>
            </a:r>
          </a:p>
          <a:p>
            <a:pPr lvl="1"/>
            <a:r>
              <a:rPr lang="en-US" dirty="0"/>
              <a:t>The Observatory is operating in a more global way.</a:t>
            </a:r>
          </a:p>
          <a:p>
            <a:pPr lvl="1"/>
            <a:r>
              <a:rPr lang="en-US" dirty="0"/>
              <a:t>Other values are becoming important. </a:t>
            </a:r>
          </a:p>
          <a:p>
            <a:pPr lvl="1"/>
            <a:r>
              <a:rPr lang="en-US" dirty="0"/>
              <a:t>A series of workshops around the world has resulted in evidence which suggests that the MCU is now out of date, incomplete, too narrow in focus, restricted to a Humboldtian conception of a university and can be improved in other ways.</a:t>
            </a:r>
          </a:p>
        </p:txBody>
      </p:sp>
    </p:spTree>
    <p:extLst>
      <p:ext uri="{BB962C8B-B14F-4D97-AF65-F5344CB8AC3E}">
        <p14:creationId xmlns:p14="http://schemas.microsoft.com/office/powerpoint/2010/main" val="2347968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F667A-9F8C-D947-B38B-5632CC2BB46D}"/>
              </a:ext>
            </a:extLst>
          </p:cNvPr>
          <p:cNvSpPr>
            <a:spLocks noGrp="1"/>
          </p:cNvSpPr>
          <p:nvPr>
            <p:ph type="title"/>
          </p:nvPr>
        </p:nvSpPr>
        <p:spPr>
          <a:xfrm>
            <a:off x="1475656" y="548680"/>
            <a:ext cx="7886700" cy="994172"/>
          </a:xfrm>
        </p:spPr>
        <p:txBody>
          <a:bodyPr/>
          <a:lstStyle/>
          <a:p>
            <a:r>
              <a:rPr lang="en-US" dirty="0"/>
              <a:t>MCU 2020</a:t>
            </a:r>
          </a:p>
        </p:txBody>
      </p:sp>
      <p:sp>
        <p:nvSpPr>
          <p:cNvPr id="3" name="Content Placeholder 2">
            <a:extLst>
              <a:ext uri="{FF2B5EF4-FFF2-40B4-BE49-F238E27FC236}">
                <a16:creationId xmlns:a16="http://schemas.microsoft.com/office/drawing/2014/main" id="{A7485FF3-9EFF-5140-90E4-F3B431A885F4}"/>
              </a:ext>
            </a:extLst>
          </p:cNvPr>
          <p:cNvSpPr>
            <a:spLocks noGrp="1"/>
          </p:cNvSpPr>
          <p:nvPr>
            <p:ph idx="1"/>
          </p:nvPr>
        </p:nvSpPr>
        <p:spPr>
          <a:xfrm>
            <a:off x="467544" y="1626989"/>
            <a:ext cx="7886700" cy="3604022"/>
          </a:xfrm>
        </p:spPr>
        <p:txBody>
          <a:bodyPr>
            <a:noAutofit/>
          </a:bodyPr>
          <a:lstStyle/>
          <a:p>
            <a:pPr marL="0" indent="0">
              <a:buNone/>
            </a:pPr>
            <a:r>
              <a:rPr lang="en-US" sz="1800" dirty="0"/>
              <a:t>Review Committee Members</a:t>
            </a:r>
          </a:p>
          <a:p>
            <a:pPr marL="0" indent="0">
              <a:buNone/>
            </a:pPr>
            <a:endParaRPr lang="en-US" sz="1800" dirty="0"/>
          </a:p>
          <a:p>
            <a:pPr lvl="1"/>
            <a:r>
              <a:rPr lang="en-US" sz="1800" b="1" dirty="0">
                <a:latin typeface="+mj-lt"/>
              </a:rPr>
              <a:t>Dr </a:t>
            </a:r>
            <a:r>
              <a:rPr lang="en-US" sz="1800" b="1" dirty="0" err="1">
                <a:latin typeface="+mj-lt"/>
              </a:rPr>
              <a:t>Sijbolt</a:t>
            </a:r>
            <a:r>
              <a:rPr lang="en-US" sz="1800" b="1" dirty="0">
                <a:latin typeface="+mj-lt"/>
              </a:rPr>
              <a:t> </a:t>
            </a:r>
            <a:r>
              <a:rPr lang="en-US" sz="1800" b="1" dirty="0" err="1">
                <a:latin typeface="+mj-lt"/>
              </a:rPr>
              <a:t>Noorda</a:t>
            </a:r>
            <a:r>
              <a:rPr lang="en-US" sz="1800" dirty="0">
                <a:latin typeface="+mj-lt"/>
              </a:rPr>
              <a:t>, President of the MCO Council, President Emeritus of the University of Amsterdam</a:t>
            </a:r>
          </a:p>
          <a:p>
            <a:pPr lvl="1"/>
            <a:r>
              <a:rPr lang="en-US" sz="1800" b="1" dirty="0">
                <a:latin typeface="+mj-lt"/>
              </a:rPr>
              <a:t>Dr. Patrick Deane, </a:t>
            </a:r>
            <a:r>
              <a:rPr lang="en-US" sz="1800" dirty="0">
                <a:latin typeface="+mj-lt"/>
              </a:rPr>
              <a:t>President and Vice-Chancellor McMaster University, Canada; now President Queens University, Canada</a:t>
            </a:r>
          </a:p>
          <a:p>
            <a:pPr lvl="1"/>
            <a:r>
              <a:rPr lang="en-US" sz="1800" b="1" dirty="0" err="1">
                <a:latin typeface="+mj-lt"/>
              </a:rPr>
              <a:t>Tamires</a:t>
            </a:r>
            <a:r>
              <a:rPr lang="en-US" sz="1800" b="1" dirty="0">
                <a:latin typeface="+mj-lt"/>
              </a:rPr>
              <a:t> Gomes Sampaio</a:t>
            </a:r>
            <a:r>
              <a:rPr lang="en-US" sz="1800" dirty="0">
                <a:latin typeface="+mj-lt"/>
              </a:rPr>
              <a:t>, Formerly UNE - National Union of Students, Brazil</a:t>
            </a:r>
          </a:p>
          <a:p>
            <a:pPr lvl="1"/>
            <a:r>
              <a:rPr lang="en-US" sz="1800" b="1" dirty="0">
                <a:latin typeface="+mj-lt"/>
              </a:rPr>
              <a:t>Eva </a:t>
            </a:r>
            <a:r>
              <a:rPr lang="en-US" sz="1800" b="1" dirty="0" err="1">
                <a:latin typeface="+mj-lt"/>
              </a:rPr>
              <a:t>Egron</a:t>
            </a:r>
            <a:r>
              <a:rPr lang="en-US" sz="1800" b="1" dirty="0">
                <a:latin typeface="+mj-lt"/>
              </a:rPr>
              <a:t> </a:t>
            </a:r>
            <a:r>
              <a:rPr lang="en-US" sz="1800" b="1" dirty="0" err="1">
                <a:latin typeface="+mj-lt"/>
              </a:rPr>
              <a:t>Polak</a:t>
            </a:r>
            <a:r>
              <a:rPr lang="en-US" sz="1800" b="1" dirty="0">
                <a:latin typeface="+mj-lt"/>
              </a:rPr>
              <a:t>, </a:t>
            </a:r>
            <a:r>
              <a:rPr lang="en-US" sz="1800" dirty="0">
                <a:latin typeface="+mj-lt"/>
              </a:rPr>
              <a:t>Former SG of IAU, France, Member of MCO Council, Italy</a:t>
            </a:r>
          </a:p>
          <a:p>
            <a:pPr lvl="1"/>
            <a:r>
              <a:rPr lang="en-US" sz="1800" b="1" dirty="0">
                <a:latin typeface="+mj-lt"/>
              </a:rPr>
              <a:t>Professor Chanita </a:t>
            </a:r>
            <a:r>
              <a:rPr lang="en-US" sz="1800" b="1" dirty="0" err="1">
                <a:latin typeface="+mj-lt"/>
              </a:rPr>
              <a:t>Rukspollmuang</a:t>
            </a:r>
            <a:r>
              <a:rPr lang="en-US" sz="1800" b="1" dirty="0">
                <a:latin typeface="+mj-lt"/>
              </a:rPr>
              <a:t> PhD</a:t>
            </a:r>
            <a:r>
              <a:rPr lang="en-US" sz="1800" dirty="0">
                <a:latin typeface="+mj-lt"/>
              </a:rPr>
              <a:t> Assistant President Siam University, Thailand</a:t>
            </a:r>
          </a:p>
          <a:p>
            <a:pPr lvl="1"/>
            <a:r>
              <a:rPr lang="en-US" sz="1800" b="1" dirty="0">
                <a:latin typeface="+mj-lt"/>
              </a:rPr>
              <a:t>Professor </a:t>
            </a:r>
            <a:r>
              <a:rPr lang="en-US" sz="1800" b="1" dirty="0" err="1">
                <a:latin typeface="+mj-lt"/>
              </a:rPr>
              <a:t>Narend</a:t>
            </a:r>
            <a:r>
              <a:rPr lang="en-US" sz="1800" b="1" dirty="0">
                <a:latin typeface="+mj-lt"/>
              </a:rPr>
              <a:t> Baijnath, </a:t>
            </a:r>
            <a:r>
              <a:rPr lang="en-US" sz="1800" dirty="0">
                <a:latin typeface="+mj-lt"/>
              </a:rPr>
              <a:t>CEO of the Council on Higher Education in South Africa</a:t>
            </a:r>
          </a:p>
          <a:p>
            <a:pPr lvl="1"/>
            <a:r>
              <a:rPr lang="en-US" sz="1800" b="1" dirty="0">
                <a:latin typeface="+mj-lt"/>
              </a:rPr>
              <a:t>Dr. Marta </a:t>
            </a:r>
            <a:r>
              <a:rPr lang="en-US" sz="1800" b="1" dirty="0" err="1">
                <a:latin typeface="+mj-lt"/>
              </a:rPr>
              <a:t>Losada</a:t>
            </a:r>
            <a:r>
              <a:rPr lang="en-US" sz="1800" b="1" dirty="0">
                <a:latin typeface="+mj-lt"/>
              </a:rPr>
              <a:t> Falk, </a:t>
            </a:r>
            <a:r>
              <a:rPr lang="en-US" sz="1800" dirty="0">
                <a:latin typeface="+mj-lt"/>
              </a:rPr>
              <a:t>President Emeritus Antonio </a:t>
            </a:r>
            <a:r>
              <a:rPr lang="en-US" sz="1800" dirty="0" err="1">
                <a:latin typeface="+mj-lt"/>
              </a:rPr>
              <a:t>Narino</a:t>
            </a:r>
            <a:r>
              <a:rPr lang="en-US" sz="1800" dirty="0">
                <a:latin typeface="+mj-lt"/>
              </a:rPr>
              <a:t> University, Colombia</a:t>
            </a:r>
          </a:p>
          <a:p>
            <a:pPr lvl="1"/>
            <a:r>
              <a:rPr lang="en-US" sz="1800" b="1" dirty="0">
                <a:latin typeface="+mj-lt"/>
              </a:rPr>
              <a:t>Professor Francesco </a:t>
            </a:r>
            <a:r>
              <a:rPr lang="en-US" sz="1800" b="1" dirty="0" err="1">
                <a:latin typeface="+mj-lt"/>
              </a:rPr>
              <a:t>Ubertini</a:t>
            </a:r>
            <a:r>
              <a:rPr lang="en-US" sz="1800" b="1" dirty="0">
                <a:latin typeface="+mj-lt"/>
              </a:rPr>
              <a:t>, </a:t>
            </a:r>
            <a:r>
              <a:rPr lang="en-US" sz="1800" dirty="0">
                <a:latin typeface="+mj-lt"/>
              </a:rPr>
              <a:t>Rector of the University of Bologna, Italy</a:t>
            </a:r>
            <a:endParaRPr lang="en-US" sz="1800" b="0" dirty="0">
              <a:effectLst/>
              <a:latin typeface="+mj-lt"/>
            </a:endParaRPr>
          </a:p>
          <a:p>
            <a:pPr marL="0" indent="0">
              <a:buNone/>
            </a:pPr>
            <a:br>
              <a:rPr lang="en-US" sz="1600" dirty="0">
                <a:latin typeface="+mj-lt"/>
              </a:rPr>
            </a:br>
            <a:endParaRPr lang="en-US" sz="1600" dirty="0">
              <a:latin typeface="+mj-lt"/>
            </a:endParaRPr>
          </a:p>
          <a:p>
            <a:endParaRPr lang="en-US" sz="1600" dirty="0"/>
          </a:p>
        </p:txBody>
      </p:sp>
    </p:spTree>
    <p:extLst>
      <p:ext uri="{BB962C8B-B14F-4D97-AF65-F5344CB8AC3E}">
        <p14:creationId xmlns:p14="http://schemas.microsoft.com/office/powerpoint/2010/main" val="1112038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Intro to MCO</Template>
  <TotalTime>220</TotalTime>
  <Words>3205</Words>
  <Application>Microsoft Office PowerPoint</Application>
  <PresentationFormat>Presentazione su schermo (4:3)</PresentationFormat>
  <Paragraphs>337</Paragraphs>
  <Slides>46</Slides>
  <Notes>1</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46</vt:i4>
      </vt:variant>
    </vt:vector>
  </HeadingPairs>
  <TitlesOfParts>
    <vt:vector size="55" baseType="lpstr">
      <vt:lpstr>Arial</vt:lpstr>
      <vt:lpstr>Arial Narrow</vt:lpstr>
      <vt:lpstr>Calibri</vt:lpstr>
      <vt:lpstr>MyriadPro-Bold</vt:lpstr>
      <vt:lpstr>MyriadPro-Regular</vt:lpstr>
      <vt:lpstr>Tahoma</vt:lpstr>
      <vt:lpstr>Times New Roman</vt:lpstr>
      <vt:lpstr>Office Theme</vt:lpstr>
      <vt:lpstr>Documento</vt:lpstr>
      <vt:lpstr>Presentazione standard di PowerPoint</vt:lpstr>
      <vt:lpstr>Agenda</vt:lpstr>
      <vt:lpstr> Introduction David Lock Secretary General </vt:lpstr>
      <vt:lpstr>1988 Fundamental Principles</vt:lpstr>
      <vt:lpstr> 1988 Fundamental principles 2</vt:lpstr>
      <vt:lpstr>Speakers</vt:lpstr>
      <vt:lpstr>Presentazione standard di PowerPoint</vt:lpstr>
      <vt:lpstr>MCU 2020</vt:lpstr>
      <vt:lpstr>MCU 2020</vt:lpstr>
      <vt:lpstr>MCU 2020</vt:lpstr>
      <vt:lpstr>MCU 2020</vt:lpstr>
      <vt:lpstr>MCU 2020</vt:lpstr>
      <vt:lpstr>MCU 2020</vt:lpstr>
      <vt:lpstr>MCU 2020</vt:lpstr>
      <vt:lpstr>MCU 2020</vt:lpstr>
      <vt:lpstr>Presentazione standard di PowerPoint</vt:lpstr>
      <vt:lpstr>Living values project at Unicamp</vt:lpstr>
      <vt:lpstr>University of Campinas</vt:lpstr>
      <vt:lpstr>Facts &amp; Figures Some numbers that best describe UNICAMP (2017) </vt:lpstr>
      <vt:lpstr>Facts &amp; Figures Some numbers that best describe UNICAMP </vt:lpstr>
      <vt:lpstr>The Living Values Project at Unicamp</vt:lpstr>
      <vt:lpstr>  Steps </vt:lpstr>
      <vt:lpstr>Presentazione standard di PowerPoint</vt:lpstr>
      <vt:lpstr>  Workshop dynamics   </vt:lpstr>
      <vt:lpstr> Values by priority order</vt:lpstr>
      <vt:lpstr>   Workshop Development</vt:lpstr>
      <vt:lpstr> </vt:lpstr>
      <vt:lpstr>New list of values  </vt:lpstr>
      <vt:lpstr> </vt:lpstr>
      <vt:lpstr> </vt:lpstr>
      <vt:lpstr>Presentazione standard di PowerPoint</vt:lpstr>
      <vt:lpstr>Tamires Gomes Sampaio</vt:lpstr>
      <vt:lpstr>What the new MCU  means for students?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Signing the MCU</vt:lpstr>
      <vt:lpstr>How to become  a signatory </vt:lpstr>
      <vt:lpstr>Presentazione standard di PowerPoint</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Magna Charta Observatory</dc:title>
  <dc:creator>Microsoft Office User</dc:creator>
  <cp:lastModifiedBy>Carla Pazzaglia</cp:lastModifiedBy>
  <cp:revision>20</cp:revision>
  <dcterms:created xsi:type="dcterms:W3CDTF">2016-02-20T17:53:12Z</dcterms:created>
  <dcterms:modified xsi:type="dcterms:W3CDTF">2021-10-19T09:59:08Z</dcterms:modified>
</cp:coreProperties>
</file>